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embeddedFontLs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9"/>
  </p:normalViewPr>
  <p:slideViewPr>
    <p:cSldViewPr snapToGrid="0">
      <p:cViewPr varScale="1">
        <p:scale>
          <a:sx n="136" d="100"/>
          <a:sy n="136" d="100"/>
        </p:scale>
        <p:origin x="9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9d2510181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9d2510181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97d1cb79b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97d1cb79b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9d2510181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9d2510181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97d1cb79b0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97d1cb79b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97d1cb79b0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97d1cb79b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9d2510181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9d2510181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7d1cb79b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7d1cb79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9d251018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9d2510181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97d1cb79b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97d1cb79b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4fe20db9d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4fe20db9d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9d2510181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9d2510181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74fe20db9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74fe20db9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4fe20db9d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74fe20db9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74fe20db9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74fe20db9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9d2510181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9d2510181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d2510181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d2510181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d251018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d251018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97d1cb79b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97d1cb79b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97d1cb79b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97d1cb79b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9d2510181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9d2510181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97d1cb79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97d1cb79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9d2510181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9d2510181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9d2510181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9d251018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9d2510181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9d2510181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9d2510181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9d2510181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74fe20db9d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74fe20db9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9d2510181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9d2510181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74fe20db9d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74fe20db9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74fe20db9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74fe20db9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74fe20db9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74fe20db9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4fe20db9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74fe20db9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9d2510181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9d251018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9d2510181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9d2510181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74fe20db9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74fe20db9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74fe20db9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74fe20db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74fe20db9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74fe20db9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4fe20db9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4fe20db9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74fe20db9d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74fe20db9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74fe20db9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74fe20db9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74fe20db9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74fe20db9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74fe20db9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74fe20db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74fe20db9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74fe20db9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74fe20db9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74fe20db9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9d25101817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9d2510181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74fe20db9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74fe20db9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74fe20db9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74fe20db9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74fe20db9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74fe20db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9d2510181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9d2510181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74fe20db9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74fe20db9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97d1cb79b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97d1cb79b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9d25101817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9d25101817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9d25101817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9d2510181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9d2510181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9d2510181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9d2510181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9d2510181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www.youtube.com/watch?v=GSu6B_JkYq8" TargetMode="External"/><Relationship Id="rId5" Type="http://schemas.openxmlformats.org/officeDocument/2006/relationships/image" Target="../media/image15.jpg"/><Relationship Id="rId4" Type="http://schemas.openxmlformats.org/officeDocument/2006/relationships/hyperlink" Target="http://www.youtube.com/watch?v=PL3xJErjEg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www.youtube.com/watch?v=Xb_osn3XRP0" TargetMode="External"/><Relationship Id="rId5" Type="http://schemas.openxmlformats.org/officeDocument/2006/relationships/image" Target="../media/image17.jpg"/><Relationship Id="rId4" Type="http://schemas.openxmlformats.org/officeDocument/2006/relationships/hyperlink" Target="http://www.youtube.com/watch?v=BblCxO-GeMQ"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ww.youtube.com/watch?v=e-WB4lfg30M" TargetMode="External"/><Relationship Id="rId5" Type="http://schemas.openxmlformats.org/officeDocument/2006/relationships/image" Target="../media/image19.jpg"/><Relationship Id="rId4" Type="http://schemas.openxmlformats.org/officeDocument/2006/relationships/hyperlink" Target="http://www.youtube.com/watch?v=xxL_2J0b8B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www.youtube.com/watch?v=0zaGYLPj4Kk" TargetMode="External"/><Relationship Id="rId5" Type="http://schemas.openxmlformats.org/officeDocument/2006/relationships/image" Target="../media/image21.jpg"/><Relationship Id="rId4" Type="http://schemas.openxmlformats.org/officeDocument/2006/relationships/hyperlink" Target="http://www.youtube.com/watch?v=5Qdr8AUNYq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www.youtube.com/watch?v=QilHGSYbjDQ" TargetMode="External"/><Relationship Id="rId5" Type="http://schemas.openxmlformats.org/officeDocument/2006/relationships/image" Target="../media/image23.jpg"/><Relationship Id="rId4" Type="http://schemas.openxmlformats.org/officeDocument/2006/relationships/hyperlink" Target="http://www.youtube.com/watch?v=1qa7oRhZvb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www.youtube.com/watch?v=eRwTbRtnT1I" TargetMode="External"/><Relationship Id="rId5" Type="http://schemas.openxmlformats.org/officeDocument/2006/relationships/image" Target="../media/image25.jpg"/><Relationship Id="rId4" Type="http://schemas.openxmlformats.org/officeDocument/2006/relationships/hyperlink" Target="http://www.youtube.com/watch?v=fKBes088KV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www.youtube.com/watch?v=iX6OgG67-ZQ" TargetMode="External"/><Relationship Id="rId5" Type="http://schemas.openxmlformats.org/officeDocument/2006/relationships/image" Target="../media/image27.jpg"/><Relationship Id="rId4" Type="http://schemas.openxmlformats.org/officeDocument/2006/relationships/hyperlink" Target="http://www.youtube.com/watch?v=YBVR-TRXEc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hyperlink" Target="http://www.youtube.com/watch?v=QiBM7-5hA6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hyperlink" Target="http://www.youtube.com/watch?v=qD_yngAw49M"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www.youtube.com/watch?v=fKXztwtXaGo"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hyperlink" Target="http://www.youtube.com/watch?v=igNzCfnLrCA"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87900" y="1905000"/>
            <a:ext cx="8520600" cy="892200"/>
          </a:xfrm>
          <a:prstGeom prst="rect">
            <a:avLst/>
          </a:prstGeom>
          <a:noFill/>
          <a:ln>
            <a:noFill/>
          </a:ln>
        </p:spPr>
        <p:txBody>
          <a:bodyPr spcFirstLastPara="1" wrap="square" lIns="91425" tIns="91425" rIns="91425" bIns="91425" anchor="b" anchorCtr="0">
            <a:normAutofit lnSpcReduction="10000"/>
          </a:bodyPr>
          <a:lstStyle/>
          <a:p>
            <a:pPr marL="0" lvl="0" indent="0" algn="ctr" rtl="0">
              <a:spcBef>
                <a:spcPts val="0"/>
              </a:spcBef>
              <a:spcAft>
                <a:spcPts val="0"/>
              </a:spcAft>
              <a:buNone/>
            </a:pPr>
            <a:r>
              <a:rPr lang="en" sz="4900" b="1"/>
              <a:t>Deep</a:t>
            </a:r>
            <a:r>
              <a:rPr lang="en" sz="4900" b="1">
                <a:solidFill>
                  <a:srgbClr val="000000"/>
                </a:solidFill>
              </a:rPr>
              <a:t> Learning</a:t>
            </a:r>
            <a:endParaRPr sz="4900" b="1">
              <a:solidFill>
                <a:srgbClr val="000000"/>
              </a:solidFill>
            </a:endParaRPr>
          </a:p>
        </p:txBody>
      </p:sp>
      <p:pic>
        <p:nvPicPr>
          <p:cNvPr id="55" name="Google Shape;55;p13"/>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Most Common Deep Learning Methods</a:t>
            </a:r>
            <a:endParaRPr b="1"/>
          </a:p>
        </p:txBody>
      </p:sp>
      <p:sp>
        <p:nvSpPr>
          <p:cNvPr id="130" name="Google Shape;13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647700" lvl="0" indent="-304800" algn="l" rtl="0">
              <a:lnSpc>
                <a:spcPct val="150000"/>
              </a:lnSpc>
              <a:spcBef>
                <a:spcPts val="0"/>
              </a:spcBef>
              <a:spcAft>
                <a:spcPts val="0"/>
              </a:spcAft>
              <a:buClr>
                <a:schemeClr val="dk1"/>
              </a:buClr>
              <a:buSzPts val="1200"/>
              <a:buFont typeface="Arial"/>
              <a:buAutoNum type="arabicPeriod"/>
            </a:pPr>
            <a:r>
              <a:rPr lang="en" sz="1200">
                <a:solidFill>
                  <a:schemeClr val="dk1"/>
                </a:solidFill>
                <a:highlight>
                  <a:srgbClr val="FFFFFF"/>
                </a:highlight>
              </a:rPr>
              <a:t>Multilayer Perceptrons (MLPs)</a:t>
            </a:r>
            <a:endParaRPr sz="1200">
              <a:solidFill>
                <a:schemeClr val="dk1"/>
              </a:solidFill>
              <a:highlight>
                <a:srgbClr val="FFFFFF"/>
              </a:highlight>
            </a:endParaRPr>
          </a:p>
          <a:p>
            <a:pPr marL="647700" lvl="0" indent="-304800" algn="l" rtl="0">
              <a:lnSpc>
                <a:spcPct val="150000"/>
              </a:lnSpc>
              <a:spcBef>
                <a:spcPts val="0"/>
              </a:spcBef>
              <a:spcAft>
                <a:spcPts val="0"/>
              </a:spcAft>
              <a:buClr>
                <a:schemeClr val="dk1"/>
              </a:buClr>
              <a:buSzPts val="1200"/>
              <a:buFont typeface="Arial"/>
              <a:buAutoNum type="arabicPeriod"/>
            </a:pPr>
            <a:r>
              <a:rPr lang="en" sz="1200">
                <a:solidFill>
                  <a:schemeClr val="dk1"/>
                </a:solidFill>
                <a:highlight>
                  <a:srgbClr val="FFFFFF"/>
                </a:highlight>
              </a:rPr>
              <a:t>Convolutional Neural Networks (CNNs)</a:t>
            </a:r>
            <a:endParaRPr sz="1200">
              <a:solidFill>
                <a:schemeClr val="dk1"/>
              </a:solidFill>
              <a:highlight>
                <a:srgbClr val="FFFFFF"/>
              </a:highlight>
            </a:endParaRPr>
          </a:p>
          <a:p>
            <a:pPr marL="647700" lvl="0" indent="-304800" algn="l" rtl="0">
              <a:lnSpc>
                <a:spcPct val="150000"/>
              </a:lnSpc>
              <a:spcBef>
                <a:spcPts val="0"/>
              </a:spcBef>
              <a:spcAft>
                <a:spcPts val="0"/>
              </a:spcAft>
              <a:buClr>
                <a:schemeClr val="dk1"/>
              </a:buClr>
              <a:buSzPts val="1200"/>
              <a:buFont typeface="Arial"/>
              <a:buAutoNum type="arabicPeriod"/>
            </a:pPr>
            <a:r>
              <a:rPr lang="en" sz="1200">
                <a:solidFill>
                  <a:schemeClr val="dk1"/>
                </a:solidFill>
                <a:highlight>
                  <a:srgbClr val="FFFFFF"/>
                </a:highlight>
              </a:rPr>
              <a:t>Recurrent Neural Networks (RNNs)</a:t>
            </a:r>
            <a:endParaRPr sz="1200">
              <a:solidFill>
                <a:schemeClr val="dk1"/>
              </a:solidFill>
              <a:highlight>
                <a:srgbClr val="FFFFFF"/>
              </a:highlight>
            </a:endParaRPr>
          </a:p>
          <a:p>
            <a:pPr marL="647700" lvl="0" indent="-304800" algn="l" rtl="0">
              <a:lnSpc>
                <a:spcPct val="150000"/>
              </a:lnSpc>
              <a:spcBef>
                <a:spcPts val="0"/>
              </a:spcBef>
              <a:spcAft>
                <a:spcPts val="0"/>
              </a:spcAft>
              <a:buClr>
                <a:schemeClr val="dk1"/>
              </a:buClr>
              <a:buSzPts val="1200"/>
              <a:buFont typeface="Arial"/>
              <a:buAutoNum type="arabicPeriod"/>
            </a:pPr>
            <a:r>
              <a:rPr lang="en" sz="1200">
                <a:solidFill>
                  <a:schemeClr val="dk1"/>
                </a:solidFill>
                <a:highlight>
                  <a:srgbClr val="FFFFFF"/>
                </a:highlight>
              </a:rPr>
              <a:t>Generative Adversarial Networks (GANs)</a:t>
            </a:r>
            <a:endParaRPr sz="1200">
              <a:solidFill>
                <a:schemeClr val="dk1"/>
              </a:solidFill>
              <a:highlight>
                <a:srgbClr val="FFFFFF"/>
              </a:highlight>
            </a:endParaRPr>
          </a:p>
          <a:p>
            <a:pPr marL="647700" lvl="0" indent="-304800" algn="l" rtl="0">
              <a:lnSpc>
                <a:spcPct val="150000"/>
              </a:lnSpc>
              <a:spcBef>
                <a:spcPts val="0"/>
              </a:spcBef>
              <a:spcAft>
                <a:spcPts val="0"/>
              </a:spcAft>
              <a:buClr>
                <a:schemeClr val="dk1"/>
              </a:buClr>
              <a:buSzPts val="1200"/>
              <a:buFont typeface="Roboto"/>
              <a:buAutoNum type="arabicPeriod"/>
            </a:pPr>
            <a:r>
              <a:rPr lang="en" sz="1200">
                <a:solidFill>
                  <a:schemeClr val="dk1"/>
                </a:solidFill>
                <a:highlight>
                  <a:srgbClr val="FFFFFF"/>
                </a:highlight>
              </a:rPr>
              <a:t>Deep Reinforcement Learning (DRL)</a:t>
            </a:r>
            <a:endParaRPr sz="1200">
              <a:solidFill>
                <a:schemeClr val="dk1"/>
              </a:solidFill>
              <a:highlight>
                <a:srgbClr val="FFFFFF"/>
              </a:highlight>
            </a:endParaRPr>
          </a:p>
          <a:p>
            <a:pPr marL="457200" lvl="0" indent="0" algn="l" rtl="0">
              <a:lnSpc>
                <a:spcPct val="150000"/>
              </a:lnSpc>
              <a:spcBef>
                <a:spcPts val="2300"/>
              </a:spcBef>
              <a:spcAft>
                <a:spcPts val="0"/>
              </a:spcAft>
              <a:buNone/>
            </a:pPr>
            <a:endParaRPr sz="1200">
              <a:solidFill>
                <a:schemeClr val="dk1"/>
              </a:solidFill>
              <a:highlight>
                <a:srgbClr val="FFFFFF"/>
              </a:highlight>
            </a:endParaRPr>
          </a:p>
          <a:p>
            <a:pPr marL="0" lvl="0" indent="0" algn="l" rtl="0">
              <a:lnSpc>
                <a:spcPct val="150000"/>
              </a:lnSpc>
              <a:spcBef>
                <a:spcPts val="2300"/>
              </a:spcBef>
              <a:spcAft>
                <a:spcPts val="1200"/>
              </a:spcAft>
              <a:buNone/>
            </a:pPr>
            <a:endParaRPr sz="1200">
              <a:solidFill>
                <a:schemeClr val="dk1"/>
              </a:solidFill>
            </a:endParaRPr>
          </a:p>
        </p:txBody>
      </p:sp>
      <p:pic>
        <p:nvPicPr>
          <p:cNvPr id="131" name="Google Shape;131;p22"/>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2300"/>
              </a:spcAft>
              <a:buNone/>
            </a:pPr>
            <a:r>
              <a:rPr lang="en" sz="2500" b="1">
                <a:highlight>
                  <a:srgbClr val="FFFFFF"/>
                </a:highlight>
              </a:rPr>
              <a:t>Multilayer Perceptrons (MLPs)</a:t>
            </a:r>
            <a:endParaRPr sz="2500" b="1"/>
          </a:p>
        </p:txBody>
      </p:sp>
      <p:sp>
        <p:nvSpPr>
          <p:cNvPr id="137" name="Google Shape;13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chemeClr val="dk1"/>
                </a:solidFill>
              </a:rPr>
              <a:t>Example Applications:</a:t>
            </a:r>
            <a:endParaRPr sz="1200" b="1">
              <a:solidFill>
                <a:schemeClr val="dk1"/>
              </a:solidFill>
            </a:endParaRPr>
          </a:p>
          <a:p>
            <a:pPr marL="457200" lvl="0" indent="-304800" algn="l" rtl="0">
              <a:lnSpc>
                <a:spcPct val="150000"/>
              </a:lnSpc>
              <a:spcBef>
                <a:spcPts val="1200"/>
              </a:spcBef>
              <a:spcAft>
                <a:spcPts val="0"/>
              </a:spcAft>
              <a:buClr>
                <a:schemeClr val="dk1"/>
              </a:buClr>
              <a:buSzPts val="1200"/>
              <a:buChar char="●"/>
            </a:pPr>
            <a:r>
              <a:rPr lang="en" sz="1200">
                <a:solidFill>
                  <a:schemeClr val="dk1"/>
                </a:solidFill>
                <a:highlight>
                  <a:srgbClr val="FFFFFF"/>
                </a:highlight>
              </a:rPr>
              <a:t>Data Compression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Streaming Encoding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Data Security / Data Loss Protection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Image Recognition, Object detection, Route Adjustment</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Customer Ranking</a:t>
            </a:r>
            <a:endParaRPr sz="1200">
              <a:solidFill>
                <a:schemeClr val="dk1"/>
              </a:solidFill>
              <a:highlight>
                <a:srgbClr val="FFFFFF"/>
              </a:highlight>
            </a:endParaRPr>
          </a:p>
          <a:p>
            <a:pPr marL="0" lvl="0" indent="0" algn="l" rtl="0">
              <a:spcBef>
                <a:spcPts val="0"/>
              </a:spcBef>
              <a:spcAft>
                <a:spcPts val="1200"/>
              </a:spcAft>
              <a:buNone/>
            </a:pPr>
            <a:endParaRPr>
              <a:solidFill>
                <a:schemeClr val="dk1"/>
              </a:solidFill>
            </a:endParaRPr>
          </a:p>
        </p:txBody>
      </p:sp>
      <p:pic>
        <p:nvPicPr>
          <p:cNvPr id="138" name="Google Shape;138;p23"/>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2300"/>
              </a:spcAft>
              <a:buNone/>
            </a:pPr>
            <a:r>
              <a:rPr lang="en" sz="2500" b="1">
                <a:highlight>
                  <a:srgbClr val="FFFFFF"/>
                </a:highlight>
              </a:rPr>
              <a:t>Convolutional Neural Networks (CNNs)</a:t>
            </a:r>
            <a:endParaRPr sz="2500" b="1"/>
          </a:p>
        </p:txBody>
      </p:sp>
      <p:sp>
        <p:nvSpPr>
          <p:cNvPr id="144" name="Google Shape;144;p24"/>
          <p:cNvSpPr txBox="1">
            <a:spLocks noGrp="1"/>
          </p:cNvSpPr>
          <p:nvPr>
            <p:ph type="body" idx="1"/>
          </p:nvPr>
        </p:nvSpPr>
        <p:spPr>
          <a:xfrm>
            <a:off x="311700" y="1152475"/>
            <a:ext cx="3913200" cy="29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Example Applications:</a:t>
            </a:r>
            <a:endParaRPr sz="1200" b="1">
              <a:solidFill>
                <a:schemeClr val="dk1"/>
              </a:solidFill>
            </a:endParaRPr>
          </a:p>
          <a:p>
            <a:pPr marL="457200" lvl="0" indent="-304800" algn="l" rtl="0">
              <a:lnSpc>
                <a:spcPct val="150000"/>
              </a:lnSpc>
              <a:spcBef>
                <a:spcPts val="1200"/>
              </a:spcBef>
              <a:spcAft>
                <a:spcPts val="0"/>
              </a:spcAft>
              <a:buClr>
                <a:schemeClr val="dk1"/>
              </a:buClr>
              <a:buSzPts val="1200"/>
              <a:buChar char="●"/>
            </a:pPr>
            <a:r>
              <a:rPr lang="en" sz="1200">
                <a:solidFill>
                  <a:schemeClr val="dk1"/>
                </a:solidFill>
                <a:highlight>
                  <a:srgbClr val="FFFFFF"/>
                </a:highlight>
              </a:rPr>
              <a:t>Face detection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Facial emotion recognition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Object detection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Auto translation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Next word prediction in sentence</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Handwritten character recognition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X-ray image analysis</a:t>
            </a:r>
            <a:endParaRPr sz="1200">
              <a:solidFill>
                <a:schemeClr val="dk1"/>
              </a:solidFill>
              <a:highlight>
                <a:srgbClr val="FFFFFF"/>
              </a:highlight>
            </a:endParaRPr>
          </a:p>
        </p:txBody>
      </p:sp>
      <p:pic>
        <p:nvPicPr>
          <p:cNvPr id="145" name="Google Shape;145;p24"/>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146" name="Google Shape;146;p24"/>
          <p:cNvSpPr txBox="1"/>
          <p:nvPr/>
        </p:nvSpPr>
        <p:spPr>
          <a:xfrm>
            <a:off x="3965225" y="1515150"/>
            <a:ext cx="3970500" cy="17547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Visual question answering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Image captioning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3D medical image segmentation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Document classification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Cancer detection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Biometric authentication</a:t>
            </a:r>
            <a:endParaRPr sz="1200">
              <a:solidFill>
                <a:schemeClr val="dk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en" sz="2500" b="1">
                <a:highlight>
                  <a:srgbClr val="FFFFFF"/>
                </a:highlight>
              </a:rPr>
              <a:t>Convolutional Neural Networks (CNNs)</a:t>
            </a:r>
            <a:endParaRPr sz="2500" b="1">
              <a:highlight>
                <a:srgbClr val="FFFFFF"/>
              </a:highlight>
            </a:endParaRPr>
          </a:p>
        </p:txBody>
      </p:sp>
      <p:pic>
        <p:nvPicPr>
          <p:cNvPr id="152" name="Google Shape;152;p25"/>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53" name="Google Shape;153;p25" descr="A look into how AdBeacon Camera collects real-time audience analytics for display in real time on our cloud-based dashboard." title="Face Detection Demo">
            <a:hlinkClick r:id="rId4"/>
          </p:cNvPr>
          <p:cNvPicPr preferRelativeResize="0"/>
          <p:nvPr/>
        </p:nvPicPr>
        <p:blipFill>
          <a:blip r:embed="rId5">
            <a:alphaModFix/>
          </a:blip>
          <a:stretch>
            <a:fillRect/>
          </a:stretch>
        </p:blipFill>
        <p:spPr>
          <a:xfrm>
            <a:off x="478975" y="1466075"/>
            <a:ext cx="3733025" cy="2799775"/>
          </a:xfrm>
          <a:prstGeom prst="rect">
            <a:avLst/>
          </a:prstGeom>
          <a:noFill/>
          <a:ln>
            <a:noFill/>
          </a:ln>
        </p:spPr>
      </p:pic>
      <p:pic>
        <p:nvPicPr>
          <p:cNvPr id="154" name="Google Shape;154;p25" descr="WonderCam is a user-friendly AI vision module with eight built-in functions. With 1-click Training feature, it can readily program many creative AI vision projects. WonderCam IIC connector works seamlessly with many global leading controllers like micro:bit, Arduino, Raspberry Pi etc.&#10;Click here to get more 👉: https://reurl.cc/qNdNE3" title="WonderCam--Image Classification Demo">
            <a:hlinkClick r:id="rId6"/>
          </p:cNvPr>
          <p:cNvPicPr preferRelativeResize="0"/>
          <p:nvPr/>
        </p:nvPicPr>
        <p:blipFill>
          <a:blip r:embed="rId7">
            <a:alphaModFix/>
          </a:blip>
          <a:stretch>
            <a:fillRect/>
          </a:stretch>
        </p:blipFill>
        <p:spPr>
          <a:xfrm>
            <a:off x="4851550" y="1466075"/>
            <a:ext cx="3733025" cy="27997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en" sz="2500" b="1">
                <a:highlight>
                  <a:srgbClr val="FFFFFF"/>
                </a:highlight>
              </a:rPr>
              <a:t>Convolutional Neural Networks (CNNs)</a:t>
            </a:r>
            <a:endParaRPr sz="2500" b="1">
              <a:highlight>
                <a:srgbClr val="FFFFFF"/>
              </a:highlight>
            </a:endParaRPr>
          </a:p>
        </p:txBody>
      </p:sp>
      <p:pic>
        <p:nvPicPr>
          <p:cNvPr id="160" name="Google Shape;160;p26"/>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61" name="Google Shape;161;p26" descr="Semantic segmentation is an important building block in perception tasks that require more detailed insight into object boundaries. The Hailo-8™ is an automotive-grade, low-power AI processor that delivers up to 26 TOPS and high power efficiency. It is able to run Semantic Segmentation on high-resolution video in real-time for demanding applications like Automotive and robotics." title="Semantic Segmentation Demo">
            <a:hlinkClick r:id="rId4"/>
          </p:cNvPr>
          <p:cNvPicPr preferRelativeResize="0"/>
          <p:nvPr/>
        </p:nvPicPr>
        <p:blipFill>
          <a:blip r:embed="rId5">
            <a:alphaModFix/>
          </a:blip>
          <a:stretch>
            <a:fillRect/>
          </a:stretch>
        </p:blipFill>
        <p:spPr>
          <a:xfrm>
            <a:off x="4747550" y="1685000"/>
            <a:ext cx="3709200" cy="2781900"/>
          </a:xfrm>
          <a:prstGeom prst="rect">
            <a:avLst/>
          </a:prstGeom>
          <a:noFill/>
          <a:ln>
            <a:noFill/>
          </a:ln>
        </p:spPr>
      </p:pic>
      <p:pic>
        <p:nvPicPr>
          <p:cNvPr id="162" name="Google Shape;162;p26" descr="Nhóm sinh viên:&#10;Huỳnh Trương Nhựt- Nguyễn Cường Phát thực hiện." title="Object detection Demo">
            <a:hlinkClick r:id="rId6"/>
          </p:cNvPr>
          <p:cNvPicPr preferRelativeResize="0"/>
          <p:nvPr/>
        </p:nvPicPr>
        <p:blipFill>
          <a:blip r:embed="rId7">
            <a:alphaModFix/>
          </a:blip>
          <a:stretch>
            <a:fillRect/>
          </a:stretch>
        </p:blipFill>
        <p:spPr>
          <a:xfrm>
            <a:off x="423975" y="1684999"/>
            <a:ext cx="3709200" cy="278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en" sz="2500" b="1">
                <a:highlight>
                  <a:srgbClr val="FFFFFF"/>
                </a:highlight>
              </a:rPr>
              <a:t>Recurrent Neural Networks (RNNs)</a:t>
            </a:r>
            <a:endParaRPr sz="2500" b="1"/>
          </a:p>
        </p:txBody>
      </p:sp>
      <p:sp>
        <p:nvSpPr>
          <p:cNvPr id="168" name="Google Shape;16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chemeClr val="dk1"/>
                </a:solidFill>
              </a:rPr>
              <a:t>Example Application:</a:t>
            </a:r>
            <a:endParaRPr sz="1200" b="1">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Prediction problems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Machine Translation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Speech Recognition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Language Modelling and Generating Text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Video Tagging</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Generating Image Descriptions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Text Summarization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Call Center Analysis</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Face detection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ChatBot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OCR Applications as Image Recognition</a:t>
            </a:r>
            <a:endParaRPr sz="1200">
              <a:solidFill>
                <a:schemeClr val="dk1"/>
              </a:solidFill>
            </a:endParaRPr>
          </a:p>
          <a:p>
            <a:pPr marL="0" lvl="0" indent="0" algn="l" rtl="0">
              <a:lnSpc>
                <a:spcPct val="150000"/>
              </a:lnSpc>
              <a:spcBef>
                <a:spcPts val="0"/>
              </a:spcBef>
              <a:spcAft>
                <a:spcPts val="0"/>
              </a:spcAft>
              <a:buNone/>
            </a:pPr>
            <a:endParaRPr sz="1200">
              <a:solidFill>
                <a:schemeClr val="dk1"/>
              </a:solidFill>
            </a:endParaRPr>
          </a:p>
        </p:txBody>
      </p:sp>
      <p:pic>
        <p:nvPicPr>
          <p:cNvPr id="169" name="Google Shape;169;p27"/>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en" sz="2500" b="1">
                <a:highlight>
                  <a:srgbClr val="FFFFFF"/>
                </a:highlight>
              </a:rPr>
              <a:t>Recurrent Neural Networks (RNNs)</a:t>
            </a:r>
            <a:endParaRPr sz="2500" b="1"/>
          </a:p>
        </p:txBody>
      </p:sp>
      <p:pic>
        <p:nvPicPr>
          <p:cNvPr id="175" name="Google Shape;175;p28"/>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76" name="Google Shape;176;p28" descr="An example automotive voice control system, using a long short-term memory (LSTM) neural network, running on an Imagination neural-network accelerator (NNA).&#10;&#10;Check out more at https://hubs.ly/H0-TVT30&#10;&#10;Read our blog post which talks about how we run this demo in detail at https://hubs.ly/H0-TVVC0&#10;&#10;#Automotive #neuralnetwork" title="Demo | LSTM Voice Recognition on an Imagination Neural Network Accelerator">
            <a:hlinkClick r:id="rId4"/>
          </p:cNvPr>
          <p:cNvPicPr preferRelativeResize="0"/>
          <p:nvPr/>
        </p:nvPicPr>
        <p:blipFill>
          <a:blip r:embed="rId5">
            <a:alphaModFix/>
          </a:blip>
          <a:stretch>
            <a:fillRect/>
          </a:stretch>
        </p:blipFill>
        <p:spPr>
          <a:xfrm>
            <a:off x="468775" y="1753875"/>
            <a:ext cx="3562350" cy="2671750"/>
          </a:xfrm>
          <a:prstGeom prst="rect">
            <a:avLst/>
          </a:prstGeom>
          <a:noFill/>
          <a:ln>
            <a:noFill/>
          </a:ln>
        </p:spPr>
      </p:pic>
      <p:pic>
        <p:nvPicPr>
          <p:cNvPr id="177" name="Google Shape;177;p28" descr="This technique is a combination of two powerful machine learning algorithms:&#10;- convolutional neural networks are excellent at image classification, i.e., finding out what is seen on an input image,&#10;- recurrent neural networks that are capable of processing a sequence of inputs and outputs, therefore it can create sentences of what is seen on the image.&#10;&#10;Combining these two techniques makes it possible for a computer to describe in a sentence what is seen on an input image. &#10;&#10;_____________________&#10;&#10;The paper &quot;Deep Visual-Semantic Alignments for Generating Image Descriptions&quot; is available here:&#10;http://cs.stanford.edu/people/karpathy/deepimagesent/&#10;&#10;A gallery with more results with the same algorithm:&#10;http://cs.stanford.edu/people/karpathy/deepimagesent/generationdemo/&#10;&#10;You can train your own convolutional neural network here:&#10;http://cs.stanford.edu/people/karpathy/convnetjs/demo/cifar10.html&#10;&#10;The source code for the project is now available here:&#10;https://github.com/karpathy/neuraltalk2&#10;&#10;Subscribe if you would like to see more of these! - http://www.youtube.com/subscription_center?add_user=keeroyz&#10;&#10;The thumbnail image background was made by Georgie Pauwels (CC BY 2.0) - https://flic.kr/p/qrRciQ&#10;Splash screen/thumbnail design: Felícia Fehér - http://felicia.hu&#10;&#10;Károly Zsolnai-Fehér's links:&#10;Patreon → https://www.patreon.com/TwoMinutePapers&#10;Facebook → https://www.facebook.com/TwoMinutePapers/&#10;Twitter → https://twitter.com/karoly_zsolnai&#10;Web → https://cg.tuwien.ac.at/~zsolnai/" title="Recurrent Neural Network Writes Sentences About Images | Two Minute Papers #23">
            <a:hlinkClick r:id="rId6"/>
          </p:cNvPr>
          <p:cNvPicPr preferRelativeResize="0"/>
          <p:nvPr/>
        </p:nvPicPr>
        <p:blipFill>
          <a:blip r:embed="rId7">
            <a:alphaModFix/>
          </a:blip>
          <a:stretch>
            <a:fillRect/>
          </a:stretch>
        </p:blipFill>
        <p:spPr>
          <a:xfrm>
            <a:off x="4752300" y="1753863"/>
            <a:ext cx="3562350" cy="26717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2300"/>
              </a:spcAft>
              <a:buNone/>
            </a:pPr>
            <a:r>
              <a:rPr lang="en" sz="2500" b="1">
                <a:highlight>
                  <a:srgbClr val="FFFFFF"/>
                </a:highlight>
              </a:rPr>
              <a:t>Generative Adversarial Networks (GANs)</a:t>
            </a:r>
            <a:endParaRPr sz="2500" b="1"/>
          </a:p>
        </p:txBody>
      </p:sp>
      <p:sp>
        <p:nvSpPr>
          <p:cNvPr id="183" name="Google Shape;183;p29"/>
          <p:cNvSpPr txBox="1">
            <a:spLocks noGrp="1"/>
          </p:cNvSpPr>
          <p:nvPr>
            <p:ph type="body" idx="1"/>
          </p:nvPr>
        </p:nvSpPr>
        <p:spPr>
          <a:xfrm>
            <a:off x="311700" y="1152475"/>
            <a:ext cx="3872400" cy="3195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chemeClr val="dk1"/>
                </a:solidFill>
                <a:highlight>
                  <a:srgbClr val="FFFFFF"/>
                </a:highlight>
              </a:rPr>
              <a:t>Example Applications:</a:t>
            </a:r>
            <a:endParaRPr sz="1200" b="1">
              <a:solidFill>
                <a:schemeClr val="dk1"/>
              </a:solidFill>
              <a:highlight>
                <a:srgbClr val="FFFFFF"/>
              </a:highlight>
            </a:endParaRPr>
          </a:p>
          <a:p>
            <a:pPr marL="0" lvl="0" indent="0" algn="l" rtl="0">
              <a:lnSpc>
                <a:spcPct val="150000"/>
              </a:lnSpc>
              <a:spcBef>
                <a:spcPts val="0"/>
              </a:spcBef>
              <a:spcAft>
                <a:spcPts val="0"/>
              </a:spcAft>
              <a:buNone/>
            </a:pP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Generate Examples for Image Datasets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Generate Photographs of Human Faces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Generate Realistic Photographs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Generate Cartoon Characters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Image-to-Image Translation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Text-to-Image Translation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Semantic-Image-to-Photo Translation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Face Frontal View Generation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Generate New Human Poses</a:t>
            </a:r>
            <a:endParaRPr sz="1200">
              <a:solidFill>
                <a:schemeClr val="dk1"/>
              </a:solidFill>
            </a:endParaRPr>
          </a:p>
        </p:txBody>
      </p:sp>
      <p:pic>
        <p:nvPicPr>
          <p:cNvPr id="184" name="Google Shape;184;p29"/>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185" name="Google Shape;185;p29"/>
          <p:cNvSpPr txBox="1"/>
          <p:nvPr/>
        </p:nvSpPr>
        <p:spPr>
          <a:xfrm>
            <a:off x="4572000" y="1761475"/>
            <a:ext cx="3000000" cy="25860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Photos to Emojis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Photograph Editing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Face Aging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Photo Blending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Super Resolution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Photo Inpainting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Clothing Translation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Video Prediction</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3D Object GenerationS</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2300"/>
              </a:spcAft>
              <a:buNone/>
            </a:pPr>
            <a:r>
              <a:rPr lang="en" sz="2500" b="1">
                <a:highlight>
                  <a:srgbClr val="FFFFFF"/>
                </a:highlight>
              </a:rPr>
              <a:t>Generative Adversarial Networks (GANs)</a:t>
            </a:r>
            <a:endParaRPr sz="2500" b="1"/>
          </a:p>
        </p:txBody>
      </p:sp>
      <p:pic>
        <p:nvPicPr>
          <p:cNvPr id="191" name="Google Shape;191;p30"/>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92" name="Google Shape;192;p30" descr="GauGAN2 uses a deep learning model that turns a simple written phrase, or sentence, into a photorealistic masterpiece. Learn more here: https://blogs.nvidia.com/blog/2021/11/22/gaugan2-ai-art-demo #AI" title="Paint Me a Picture: NVIDIA Research Shows GauGAN AI Art Demo Now Responds to Words">
            <a:hlinkClick r:id="rId4"/>
          </p:cNvPr>
          <p:cNvPicPr preferRelativeResize="0"/>
          <p:nvPr/>
        </p:nvPicPr>
        <p:blipFill>
          <a:blip r:embed="rId5">
            <a:alphaModFix/>
          </a:blip>
          <a:stretch>
            <a:fillRect/>
          </a:stretch>
        </p:blipFill>
        <p:spPr>
          <a:xfrm>
            <a:off x="438150" y="1721225"/>
            <a:ext cx="3447275" cy="2585450"/>
          </a:xfrm>
          <a:prstGeom prst="rect">
            <a:avLst/>
          </a:prstGeom>
          <a:noFill/>
          <a:ln>
            <a:noFill/>
          </a:ln>
        </p:spPr>
      </p:pic>
      <p:pic>
        <p:nvPicPr>
          <p:cNvPr id="193" name="Google Shape;193;p30" descr="❤️ Check out Fully Connected by Weights &amp; Biases: https://wandb.me/papers &#10;&#10;📝 The paper &quot;Alias-Free GAN&quot; is available here:&#10;https://nvlabs.github.io/alias-free-gan/&#10;&#10;📝 Our material synthesis paper is available here: https://users.cg.tuwien.ac.at/zsolnai/gfx/gaussian-material-synthesis/&#10;&#10;🙏 We would like to thank our generous Patreon supporters who make Two Minute Papers possible:&#10;Aleksandr Mashrabov, Alex Haro, Andrew Melnychuk, Angelos Evripiotis, Benji Rabhan, Bryan Learn, Christian Ahlin, Eric Haddad, Eric Martel, Gordon Child, Ivo Galic, Jace O'Brien, Javier Bustamante, John Le, Jonas, Kenneth Davis, Klaus Busse, Lorin Atzberger, Lukas Biewald, Matthew Allen Fisher, Mark Oates, Michael Albrecht, Nikhil Velpanur, Owen Campbell-Moore, Owen Skarpness, Ramsey Elbasheer, Steef, Taras Bobrovytsky, Thomas Krcmar, Torsten Reil, Tybie Fitzhugh, Ueli Gallizzi.&#10;If you wish to appear here or pick up other perks, click here: https://www.patreon.com/TwoMinutePapers&#10;Or join us here: https://www.youtube.com/user/keeroyz/join&#10;&#10;Károly Zsolnai-Fehér's links:&#10;Instagram: https://www.instagram.com/twominutepapers/&#10;Twitter: https://twitter.com/twominutepapers&#10;Web: https://cg.tuwien.ac.at/~zsolnai/&#10;&#10;#nvidia #stylegan3" title="NVIDIA’s Face Generator AI: This Is The Next Level! 👩‍🔬">
            <a:hlinkClick r:id="rId6"/>
          </p:cNvPr>
          <p:cNvPicPr preferRelativeResize="0"/>
          <p:nvPr/>
        </p:nvPicPr>
        <p:blipFill>
          <a:blip r:embed="rId7">
            <a:alphaModFix/>
          </a:blip>
          <a:stretch>
            <a:fillRect/>
          </a:stretch>
        </p:blipFill>
        <p:spPr>
          <a:xfrm>
            <a:off x="4733950" y="1721225"/>
            <a:ext cx="3447275" cy="2585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en" sz="2500" b="1">
                <a:highlight>
                  <a:srgbClr val="FFFFFF"/>
                </a:highlight>
              </a:rPr>
              <a:t>Deep Reinforcement Learning (DRL)</a:t>
            </a:r>
            <a:endParaRPr sz="2500" b="1"/>
          </a:p>
        </p:txBody>
      </p:sp>
      <p:sp>
        <p:nvSpPr>
          <p:cNvPr id="199" name="Google Shape;199;p31"/>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rPr>
              <a:t>Example Application:</a:t>
            </a:r>
            <a:endParaRPr sz="1200" b="1">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Games</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Board Games</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Card Games</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Video Games</a:t>
            </a:r>
            <a:endParaRPr sz="1200">
              <a:solidFill>
                <a:schemeClr val="dk1"/>
              </a:solidFill>
              <a:highlight>
                <a:srgbClr val="FFFFFF"/>
              </a:highlight>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Robotics</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Manipulation</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Locomotion</a:t>
            </a:r>
            <a:endParaRPr sz="1200">
              <a:solidFill>
                <a:schemeClr val="dk1"/>
              </a:solidFill>
              <a:highlight>
                <a:srgbClr val="FFFFFF"/>
              </a:highlight>
            </a:endParaRPr>
          </a:p>
          <a:p>
            <a:pPr marL="914400" lvl="1" indent="-304800" algn="l" rtl="0">
              <a:lnSpc>
                <a:spcPct val="140000"/>
              </a:lnSpc>
              <a:spcBef>
                <a:spcPts val="0"/>
              </a:spcBef>
              <a:spcAft>
                <a:spcPts val="0"/>
              </a:spcAft>
              <a:buClr>
                <a:schemeClr val="dk1"/>
              </a:buClr>
              <a:buSzPts val="1200"/>
              <a:buChar char="○"/>
            </a:pPr>
            <a:r>
              <a:rPr lang="en" sz="1200">
                <a:solidFill>
                  <a:schemeClr val="dk1"/>
                </a:solidFill>
                <a:highlight>
                  <a:srgbClr val="FFFFFF"/>
                </a:highlight>
              </a:rPr>
              <a:t>Robotics Simulators</a:t>
            </a:r>
            <a:endParaRPr sz="1200">
              <a:solidFill>
                <a:schemeClr val="dk1"/>
              </a:solidFill>
              <a:highlight>
                <a:srgbClr val="FFFFFF"/>
              </a:highlight>
            </a:endParaRPr>
          </a:p>
          <a:p>
            <a:pPr marL="457200" lvl="0" indent="-304800" algn="l" rtl="0">
              <a:lnSpc>
                <a:spcPct val="140000"/>
              </a:lnSpc>
              <a:spcBef>
                <a:spcPts val="0"/>
              </a:spcBef>
              <a:spcAft>
                <a:spcPts val="0"/>
              </a:spcAft>
              <a:buClr>
                <a:schemeClr val="dk1"/>
              </a:buClr>
              <a:buSzPts val="1200"/>
              <a:buChar char="●"/>
            </a:pPr>
            <a:r>
              <a:rPr lang="en" sz="1200">
                <a:solidFill>
                  <a:schemeClr val="dk1"/>
                </a:solidFill>
                <a:highlight>
                  <a:srgbClr val="FFFFFF"/>
                </a:highlight>
              </a:rPr>
              <a:t>Natural Language Processing</a:t>
            </a:r>
            <a:endParaRPr sz="1200">
              <a:solidFill>
                <a:schemeClr val="dk1"/>
              </a:solidFill>
              <a:highlight>
                <a:srgbClr val="FFFFFF"/>
              </a:highlight>
            </a:endParaRPr>
          </a:p>
          <a:p>
            <a:pPr marL="914400" lvl="1" indent="-304800" algn="l" rtl="0">
              <a:lnSpc>
                <a:spcPct val="140000"/>
              </a:lnSpc>
              <a:spcBef>
                <a:spcPts val="0"/>
              </a:spcBef>
              <a:spcAft>
                <a:spcPts val="0"/>
              </a:spcAft>
              <a:buClr>
                <a:schemeClr val="dk1"/>
              </a:buClr>
              <a:buSzPts val="1200"/>
              <a:buChar char="○"/>
            </a:pPr>
            <a:r>
              <a:rPr lang="en" sz="1200">
                <a:solidFill>
                  <a:schemeClr val="dk1"/>
                </a:solidFill>
                <a:highlight>
                  <a:srgbClr val="FFFFFF"/>
                </a:highlight>
              </a:rPr>
              <a:t>Neural Machine Translation</a:t>
            </a:r>
            <a:endParaRPr sz="1200">
              <a:solidFill>
                <a:schemeClr val="dk1"/>
              </a:solidFill>
              <a:highlight>
                <a:srgbClr val="FFFFFF"/>
              </a:highlight>
            </a:endParaRPr>
          </a:p>
          <a:p>
            <a:pPr marL="914400" lvl="1" indent="-304800" algn="l" rtl="0">
              <a:lnSpc>
                <a:spcPct val="140000"/>
              </a:lnSpc>
              <a:spcBef>
                <a:spcPts val="0"/>
              </a:spcBef>
              <a:spcAft>
                <a:spcPts val="0"/>
              </a:spcAft>
              <a:buClr>
                <a:schemeClr val="dk1"/>
              </a:buClr>
              <a:buSzPts val="1200"/>
              <a:buChar char="○"/>
            </a:pPr>
            <a:r>
              <a:rPr lang="en" sz="1200">
                <a:solidFill>
                  <a:schemeClr val="dk1"/>
                </a:solidFill>
                <a:highlight>
                  <a:srgbClr val="FFFFFF"/>
                </a:highlight>
              </a:rPr>
              <a:t>Dialogue</a:t>
            </a:r>
            <a:endParaRPr sz="1200">
              <a:solidFill>
                <a:schemeClr val="dk1"/>
              </a:solidFill>
              <a:highlight>
                <a:srgbClr val="FFFFFF"/>
              </a:highlight>
            </a:endParaRPr>
          </a:p>
          <a:p>
            <a:pPr marL="914400" lvl="1" indent="-304800" algn="l" rtl="0">
              <a:lnSpc>
                <a:spcPct val="140000"/>
              </a:lnSpc>
              <a:spcBef>
                <a:spcPts val="0"/>
              </a:spcBef>
              <a:spcAft>
                <a:spcPts val="0"/>
              </a:spcAft>
              <a:buClr>
                <a:schemeClr val="dk1"/>
              </a:buClr>
              <a:buSzPts val="1200"/>
              <a:buChar char="○"/>
            </a:pPr>
            <a:r>
              <a:rPr lang="en" sz="1200">
                <a:solidFill>
                  <a:schemeClr val="dk1"/>
                </a:solidFill>
                <a:highlight>
                  <a:srgbClr val="FFFFFF"/>
                </a:highlight>
              </a:rPr>
              <a:t>Visual Dialogue</a:t>
            </a:r>
            <a:endParaRPr sz="1200">
              <a:solidFill>
                <a:schemeClr val="dk1"/>
              </a:solidFill>
              <a:highlight>
                <a:srgbClr val="FFFFFF"/>
              </a:highlight>
            </a:endParaRPr>
          </a:p>
          <a:p>
            <a:pPr marL="0" lvl="0" indent="0" algn="l" rtl="0">
              <a:lnSpc>
                <a:spcPct val="115000"/>
              </a:lnSpc>
              <a:spcBef>
                <a:spcPts val="1100"/>
              </a:spcBef>
              <a:spcAft>
                <a:spcPts val="0"/>
              </a:spcAft>
              <a:buNone/>
            </a:pPr>
            <a:endParaRPr sz="1200" b="1">
              <a:solidFill>
                <a:schemeClr val="dk1"/>
              </a:solidFill>
              <a:highlight>
                <a:srgbClr val="FFFFFF"/>
              </a:highlight>
            </a:endParaRPr>
          </a:p>
          <a:p>
            <a:pPr marL="0" lvl="0" indent="0" algn="l" rtl="0">
              <a:lnSpc>
                <a:spcPct val="115000"/>
              </a:lnSpc>
              <a:spcBef>
                <a:spcPts val="0"/>
              </a:spcBef>
              <a:spcAft>
                <a:spcPts val="0"/>
              </a:spcAft>
              <a:buNone/>
            </a:pPr>
            <a:endParaRPr sz="1200">
              <a:solidFill>
                <a:schemeClr val="dk1"/>
              </a:solidFill>
            </a:endParaRPr>
          </a:p>
        </p:txBody>
      </p:sp>
      <p:pic>
        <p:nvPicPr>
          <p:cNvPr id="200" name="Google Shape;200;p31"/>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201" name="Google Shape;201;p31"/>
          <p:cNvSpPr txBox="1"/>
          <p:nvPr/>
        </p:nvSpPr>
        <p:spPr>
          <a:xfrm>
            <a:off x="4675650" y="1565825"/>
            <a:ext cx="4029600"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Autonomous Driving</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Lane Following/Changing</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Obstacle Avoidance</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Path Planning</a:t>
            </a:r>
            <a:endParaRPr sz="1200">
              <a:solidFill>
                <a:schemeClr val="dk1"/>
              </a:solidFill>
              <a:highlight>
                <a:srgbClr val="FFFFFF"/>
              </a:highlight>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Health Care</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Discovery and generation of optimal Dynamic Treatment Regimes (DTRs) for chronic diseases.</a:t>
            </a:r>
            <a:endParaRPr sz="1200">
              <a:solidFill>
                <a:schemeClr val="dk1"/>
              </a:solidFill>
              <a:highlight>
                <a:srgbClr val="FFFFFF"/>
              </a:highlight>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Business</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News Recommendation</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Marketing</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Advertising</a:t>
            </a:r>
            <a:endParaRPr sz="1200">
              <a:solidFill>
                <a:schemeClr val="dk1"/>
              </a:solidFill>
              <a:highlight>
                <a:srgbClr val="FFFFFF"/>
              </a:highlight>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highlight>
                  <a:srgbClr val="FFFFFF"/>
                </a:highlight>
              </a:rPr>
              <a:t>Stock Market Prediction</a:t>
            </a:r>
            <a:endParaRPr sz="12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b="1"/>
          </a:p>
        </p:txBody>
      </p:sp>
      <p:sp>
        <p:nvSpPr>
          <p:cNvPr id="61" name="Google Shape;61;p14"/>
          <p:cNvSpPr txBox="1">
            <a:spLocks noGrp="1"/>
          </p:cNvSpPr>
          <p:nvPr>
            <p:ph type="body" idx="1"/>
          </p:nvPr>
        </p:nvSpPr>
        <p:spPr>
          <a:xfrm>
            <a:off x="311700" y="1152475"/>
            <a:ext cx="4995000" cy="3735900"/>
          </a:xfrm>
          <a:prstGeom prst="rect">
            <a:avLst/>
          </a:prstGeom>
        </p:spPr>
        <p:txBody>
          <a:bodyPr spcFirstLastPara="1" wrap="square" lIns="91425" tIns="91425" rIns="91425" bIns="91425" anchor="t" anchorCtr="0">
            <a:normAutofit/>
          </a:bodyPr>
          <a:lstStyle/>
          <a:p>
            <a:pPr marL="0" lvl="0" indent="0" algn="l" rtl="0">
              <a:lnSpc>
                <a:spcPct val="100000"/>
              </a:lnSpc>
              <a:spcBef>
                <a:spcPts val="1000"/>
              </a:spcBef>
              <a:spcAft>
                <a:spcPts val="0"/>
              </a:spcAft>
              <a:buNone/>
            </a:pPr>
            <a:r>
              <a:rPr lang="en" sz="1700" b="1">
                <a:solidFill>
                  <a:schemeClr val="dk1"/>
                </a:solidFill>
                <a:highlight>
                  <a:srgbClr val="FFFFFF"/>
                </a:highlight>
                <a:latin typeface="Roboto"/>
                <a:ea typeface="Roboto"/>
                <a:cs typeface="Roboto"/>
                <a:sym typeface="Roboto"/>
              </a:rPr>
              <a:t>Virtual Assistants</a:t>
            </a:r>
            <a:endParaRPr sz="1700" b="1">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Cloud-based applications that understand natural language voice commands and complete tasks for the user. </a:t>
            </a:r>
            <a:endParaRPr sz="1700" b="1">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highlight>
                  <a:srgbClr val="FFFFFF"/>
                </a:highlight>
                <a:latin typeface="Roboto"/>
                <a:ea typeface="Roboto"/>
                <a:cs typeface="Roboto"/>
                <a:sym typeface="Roboto"/>
              </a:rPr>
              <a:t>They need internet-connected devices to work with their full capabilities. </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Char char="●"/>
            </a:pPr>
            <a:r>
              <a:rPr lang="en" sz="1200">
                <a:solidFill>
                  <a:schemeClr val="dk1"/>
                </a:solidFill>
                <a:highlight>
                  <a:srgbClr val="FFFFFF"/>
                </a:highlight>
                <a:latin typeface="Roboto"/>
                <a:ea typeface="Roboto"/>
                <a:cs typeface="Roboto"/>
                <a:sym typeface="Roboto"/>
              </a:rPr>
              <a:t>Each time a command is fed to the assistant, they tend to provide a better user experience based on past experiences using deep learning.</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Examples:</a:t>
            </a:r>
            <a:endParaRPr sz="1200">
              <a:solidFill>
                <a:schemeClr val="dk1"/>
              </a:solidFill>
              <a:highlight>
                <a:srgbClr val="FFFFFF"/>
              </a:highlight>
              <a:latin typeface="Roboto"/>
              <a:ea typeface="Roboto"/>
              <a:cs typeface="Roboto"/>
              <a:sym typeface="Roboto"/>
            </a:endParaRPr>
          </a:p>
          <a:p>
            <a:pPr marL="914400" lvl="1"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Amazon Alexa, Cortana, Siri, and Google Assistant..</a:t>
            </a:r>
            <a:endParaRPr>
              <a:solidFill>
                <a:schemeClr val="dk1"/>
              </a:solidFill>
            </a:endParaRPr>
          </a:p>
        </p:txBody>
      </p:sp>
      <p:pic>
        <p:nvPicPr>
          <p:cNvPr id="62" name="Google Shape;62;p14"/>
          <p:cNvPicPr preferRelativeResize="0"/>
          <p:nvPr/>
        </p:nvPicPr>
        <p:blipFill>
          <a:blip r:embed="rId3">
            <a:alphaModFix/>
          </a:blip>
          <a:stretch>
            <a:fillRect/>
          </a:stretch>
        </p:blipFill>
        <p:spPr>
          <a:xfrm>
            <a:off x="5051550" y="1377000"/>
            <a:ext cx="3843024" cy="2011175"/>
          </a:xfrm>
          <a:prstGeom prst="rect">
            <a:avLst/>
          </a:prstGeom>
          <a:noFill/>
          <a:ln>
            <a:noFill/>
          </a:ln>
        </p:spPr>
      </p:pic>
      <p:pic>
        <p:nvPicPr>
          <p:cNvPr id="63" name="Google Shape;63;p14"/>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4000"/>
              <a:buFont typeface="Arial"/>
              <a:buNone/>
            </a:pPr>
            <a:r>
              <a:rPr lang="en" sz="2500" b="1">
                <a:highlight>
                  <a:schemeClr val="lt1"/>
                </a:highlight>
              </a:rPr>
              <a:t>Deep Reinforcement Learning (DRL)</a:t>
            </a:r>
            <a:endParaRPr sz="2500" b="1"/>
          </a:p>
          <a:p>
            <a:pPr marL="0" lvl="0" indent="0" algn="l" rtl="0">
              <a:lnSpc>
                <a:spcPct val="115000"/>
              </a:lnSpc>
              <a:spcBef>
                <a:spcPts val="2300"/>
              </a:spcBef>
              <a:spcAft>
                <a:spcPts val="2300"/>
              </a:spcAft>
              <a:buNone/>
            </a:pPr>
            <a:endParaRPr sz="2500" b="1">
              <a:highlight>
                <a:srgbClr val="FFFFFF"/>
              </a:highlight>
            </a:endParaRPr>
          </a:p>
        </p:txBody>
      </p:sp>
      <p:pic>
        <p:nvPicPr>
          <p:cNvPr id="207" name="Google Shape;207;p32"/>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08" name="Google Shape;208;p32" descr="This video demonstrates how much faster a reinforcement learning agent learns when it is first provided a few demonstrations of the task.&#10;&#10;Brys, T., Harutyunyan, A., Suay, H. B., Chernova, S., Taylor, M. E., &amp; Nowé, A. (2015, June). Reinforcement learning from demonstration through shaping. In Proceedings of the International Joint Conference on Artificial Intelligence (IJCAI) (p. 26).&#10;http://ai.vub.ac.be/~tbrys/publications/Brys2015IJCAI.pdf" title="Reinforcement Learning with Demonstrations in Super Mario">
            <a:hlinkClick r:id="rId4"/>
          </p:cNvPr>
          <p:cNvPicPr preferRelativeResize="0"/>
          <p:nvPr/>
        </p:nvPicPr>
        <p:blipFill>
          <a:blip r:embed="rId5">
            <a:alphaModFix/>
          </a:blip>
          <a:stretch>
            <a:fillRect/>
          </a:stretch>
        </p:blipFill>
        <p:spPr>
          <a:xfrm>
            <a:off x="4812950" y="1611700"/>
            <a:ext cx="3583350" cy="2687505"/>
          </a:xfrm>
          <a:prstGeom prst="rect">
            <a:avLst/>
          </a:prstGeom>
          <a:noFill/>
          <a:ln>
            <a:noFill/>
          </a:ln>
        </p:spPr>
      </p:pic>
      <p:pic>
        <p:nvPicPr>
          <p:cNvPr id="209" name="Google Shape;209;p32" descr="Project link:&#10;https://github.com/tychovdo/PacmanDQN" title="Deep Reinforcement Learning in Pac-man">
            <a:hlinkClick r:id="rId6"/>
          </p:cNvPr>
          <p:cNvPicPr preferRelativeResize="0"/>
          <p:nvPr/>
        </p:nvPicPr>
        <p:blipFill>
          <a:blip r:embed="rId7">
            <a:alphaModFix/>
          </a:blip>
          <a:stretch>
            <a:fillRect/>
          </a:stretch>
        </p:blipFill>
        <p:spPr>
          <a:xfrm>
            <a:off x="397325" y="1611700"/>
            <a:ext cx="3583350" cy="26875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500" b="1">
                <a:highlight>
                  <a:schemeClr val="lt1"/>
                </a:highlight>
              </a:rPr>
              <a:t>Deep Reinforcement Learning (DRL)</a:t>
            </a:r>
            <a:endParaRPr sz="2500" b="1"/>
          </a:p>
          <a:p>
            <a:pPr marL="0" lvl="0" indent="0" algn="l" rtl="0">
              <a:lnSpc>
                <a:spcPct val="115000"/>
              </a:lnSpc>
              <a:spcBef>
                <a:spcPts val="2300"/>
              </a:spcBef>
              <a:spcAft>
                <a:spcPts val="2300"/>
              </a:spcAft>
              <a:buNone/>
            </a:pPr>
            <a:endParaRPr sz="2500" b="1">
              <a:highlight>
                <a:srgbClr val="FFFFFF"/>
              </a:highlight>
            </a:endParaRPr>
          </a:p>
        </p:txBody>
      </p:sp>
      <p:pic>
        <p:nvPicPr>
          <p:cNvPr id="215" name="Google Shape;215;p33"/>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16" name="Google Shape;216;p33" descr="This video is the demo of our reinforcement learning based motion planning framework, done on June 5, 2022, that allows autonomous navigation in unknown and unseen environments. &#10;&#10;In this demo that vehicle can be seen reaching the designated destination, from various starting positions, with random traffic in front of the vehicle. &#10;&#10;This demo shows both autonomous driving capabilities in general, and in campuses, and also our cutting-edge research being done in the areas of reinforcement learning for autonomous driving. &#10;&#10;The motion planning framework is the advancement of the algorithmic research being done by the founder, Sanjeev Sharma, over the past few years, where the earlier versions of the frameworks were published in 2012 in robotics conferences." title="Reinforcement Learning for Autonomous Driving">
            <a:hlinkClick r:id="rId4"/>
          </p:cNvPr>
          <p:cNvPicPr preferRelativeResize="0"/>
          <p:nvPr/>
        </p:nvPicPr>
        <p:blipFill>
          <a:blip r:embed="rId5">
            <a:alphaModFix/>
          </a:blip>
          <a:stretch>
            <a:fillRect/>
          </a:stretch>
        </p:blipFill>
        <p:spPr>
          <a:xfrm>
            <a:off x="4781650" y="1734775"/>
            <a:ext cx="3583350" cy="2687500"/>
          </a:xfrm>
          <a:prstGeom prst="rect">
            <a:avLst/>
          </a:prstGeom>
          <a:noFill/>
          <a:ln>
            <a:noFill/>
          </a:ln>
        </p:spPr>
      </p:pic>
      <p:pic>
        <p:nvPicPr>
          <p:cNvPr id="217" name="Google Shape;217;p33" descr="The first example of reinforcement learning on-board an autonomous car.&#10;&#10;Read the full blog here:&#10;https://wayve.ai/blog/learning-to-drive-in-a-day-with-reinforcement-learning&#10;&#10;And research paper here:&#10;https://arxiv.org/pdf/1807.00412.pdf" title="Learning to drive in a day">
            <a:hlinkClick r:id="rId6"/>
          </p:cNvPr>
          <p:cNvPicPr preferRelativeResize="0"/>
          <p:nvPr/>
        </p:nvPicPr>
        <p:blipFill>
          <a:blip r:embed="rId7">
            <a:alphaModFix/>
          </a:blip>
          <a:stretch>
            <a:fillRect/>
          </a:stretch>
        </p:blipFill>
        <p:spPr>
          <a:xfrm>
            <a:off x="353100" y="1734775"/>
            <a:ext cx="3583350" cy="26875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500" b="1">
                <a:highlight>
                  <a:schemeClr val="lt1"/>
                </a:highlight>
              </a:rPr>
              <a:t>Deep Reinforcement Learning (DRL)</a:t>
            </a:r>
            <a:endParaRPr sz="2500" b="1"/>
          </a:p>
          <a:p>
            <a:pPr marL="0" lvl="0" indent="0" algn="l" rtl="0">
              <a:lnSpc>
                <a:spcPct val="115000"/>
              </a:lnSpc>
              <a:spcBef>
                <a:spcPts val="2300"/>
              </a:spcBef>
              <a:spcAft>
                <a:spcPts val="2300"/>
              </a:spcAft>
              <a:buNone/>
            </a:pPr>
            <a:endParaRPr sz="2500" b="1">
              <a:highlight>
                <a:srgbClr val="FFFFFF"/>
              </a:highlight>
            </a:endParaRPr>
          </a:p>
        </p:txBody>
      </p:sp>
      <p:pic>
        <p:nvPicPr>
          <p:cNvPr id="223" name="Google Shape;223;p34"/>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24" name="Google Shape;224;p34" descr="Full video: https://youtu.be/ZBFwe1gF0FU&#10;Research paper: https://arxiv.org/abs/1610.00673&#10;&#10;Abstract: In principle, reinforcement learning and policy search methods can enable robots to learn highly complex and general skills that may allow them to function amid the complexity and diversity of the real world. However, training a policy that generalizes well across a wide range of real-world conditions requires far greater quantity and diversity of experience than is practical to collect with a single robot. Fortunately, it is possible for multiple robots to share their experience with one another, and thereby, learn a policy collectively. In this work, we explore distributed and asynchronous policy learning as a means to achieve generalization and improved training times on challenging, real-world manipulation tasks. We propose a distributed and asynchronous version of Guided Policy Search and use it to demonstrate collective policy learning on a vision-based door opening task using four robots. We show that it achieves better generalization, utilization, and training times than the single robot alternative." title="Collective Robot Reinforcement Learning, End Result">
            <a:hlinkClick r:id="rId4"/>
          </p:cNvPr>
          <p:cNvPicPr preferRelativeResize="0"/>
          <p:nvPr/>
        </p:nvPicPr>
        <p:blipFill>
          <a:blip r:embed="rId5">
            <a:alphaModFix/>
          </a:blip>
          <a:stretch>
            <a:fillRect/>
          </a:stretch>
        </p:blipFill>
        <p:spPr>
          <a:xfrm>
            <a:off x="427950" y="1557900"/>
            <a:ext cx="3439876" cy="2579900"/>
          </a:xfrm>
          <a:prstGeom prst="rect">
            <a:avLst/>
          </a:prstGeom>
          <a:noFill/>
          <a:ln>
            <a:noFill/>
          </a:ln>
        </p:spPr>
      </p:pic>
      <p:pic>
        <p:nvPicPr>
          <p:cNvPr id="225" name="Google Shape;225;p34" descr="We present a reinforcement learning (RL) framework that enables quadrupedal robots to perform soccer goalkeeping tasks in the real world. Soccer goalkeeping using quadrupeds is a challenging problem, that combines highly dynamic locomotion with precise and fast non-prehensile object (ball) manipulation. The robot needs to react to and intercept a potentially flying ball using dynamic locomotion maneuvers in a very short amount of time, usually less than one second.&#10;&#10;In this work, we propose to address this problem using a hierarchical model-free RL framework. The first component of the framework contains multiple control policies for distinct locomotion skills, which can be used to cover different regions of the goal. Each control policy enables the robot to track random parametric end-effector trajectories while performing one specific locomotion skill, such as jump, dive, and sidestep. These skills are then utilized by the second part of the framework which is a high-level planner to determine a desired skill and end-effector trajectory in order to intercept a ball flying to different regions of the goal.  &#10;&#10;We deploy the proposed framework on a Mini Cheetah quadrupedal robot and demonstrate the effectiveness of our framework for various agile interceptions of a fast-moving ball in the real world.&#10;&#10;Paper: http://arxiv.org/abs/2210.04435&#10;&#10;Music: Survivor - Eye Of the Tiger (Pecoe 2017 Remix)." title="Creating a Dynamic Quadrupedal Robotic Goalkeeper with Reinforcement Learning">
            <a:hlinkClick r:id="rId6"/>
          </p:cNvPr>
          <p:cNvPicPr preferRelativeResize="0"/>
          <p:nvPr/>
        </p:nvPicPr>
        <p:blipFill>
          <a:blip r:embed="rId7">
            <a:alphaModFix/>
          </a:blip>
          <a:stretch>
            <a:fillRect/>
          </a:stretch>
        </p:blipFill>
        <p:spPr>
          <a:xfrm>
            <a:off x="4673400" y="1557900"/>
            <a:ext cx="3439876" cy="25799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deep learning?</a:t>
            </a:r>
            <a:endParaRPr b="1"/>
          </a:p>
        </p:txBody>
      </p:sp>
      <p:sp>
        <p:nvSpPr>
          <p:cNvPr id="231" name="Google Shape;23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chemeClr val="dk1"/>
              </a:buClr>
              <a:buSzPts val="1400"/>
              <a:buChar char="-"/>
            </a:pPr>
            <a:r>
              <a:rPr lang="en" sz="1400">
                <a:solidFill>
                  <a:schemeClr val="dk1"/>
                </a:solidFill>
              </a:rPr>
              <a:t>A type of machine learning techniques</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It uses Deep Artificial Neural Networks</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highlight>
                  <a:srgbClr val="FFFFFF"/>
                </a:highlight>
              </a:rPr>
              <a:t>Deep learning algorithms are incredibly complex.</a:t>
            </a:r>
            <a:endParaRPr sz="1400">
              <a:solidFill>
                <a:schemeClr val="dk1"/>
              </a:solidFill>
              <a:highlight>
                <a:srgbClr val="FFFFFF"/>
              </a:highlight>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highlight>
                  <a:srgbClr val="FFFFFF"/>
                </a:highlight>
              </a:rPr>
              <a:t>There are different types of neural networks to address specific problems or datasets. </a:t>
            </a:r>
            <a:endParaRPr sz="1400">
              <a:solidFill>
                <a:schemeClr val="dk1"/>
              </a:solidFill>
            </a:endParaRPr>
          </a:p>
        </p:txBody>
      </p:sp>
      <p:pic>
        <p:nvPicPr>
          <p:cNvPr id="232" name="Google Shape;232;p35"/>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33" name="Google Shape;233;p35"/>
          <p:cNvPicPr preferRelativeResize="0"/>
          <p:nvPr/>
        </p:nvPicPr>
        <p:blipFill>
          <a:blip r:embed="rId4">
            <a:alphaModFix/>
          </a:blip>
          <a:stretch>
            <a:fillRect/>
          </a:stretch>
        </p:blipFill>
        <p:spPr>
          <a:xfrm>
            <a:off x="2928436" y="2680750"/>
            <a:ext cx="2940125" cy="19595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How does our brain works?</a:t>
            </a:r>
            <a:endParaRPr b="1"/>
          </a:p>
        </p:txBody>
      </p:sp>
      <p:sp>
        <p:nvSpPr>
          <p:cNvPr id="239" name="Google Shape;239;p36"/>
          <p:cNvSpPr txBox="1"/>
          <p:nvPr/>
        </p:nvSpPr>
        <p:spPr>
          <a:xfrm>
            <a:off x="311700" y="1357325"/>
            <a:ext cx="4107300" cy="31401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The brain sends and receives chemical and electrical signals throughout the body. </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Different signals control different processes, and your brain interprets each. </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Some messages are kept within the brain, while others are relayed through the spine and across the body’s vast network of nerves to distant extremities.</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To do this, the central nervous system relies on billions of neurons (nerve cells).</a:t>
            </a:r>
            <a:endParaRPr sz="1200"/>
          </a:p>
          <a:p>
            <a:pPr marL="457200" lvl="0" indent="-304800" algn="l" rtl="0">
              <a:lnSpc>
                <a:spcPct val="150000"/>
              </a:lnSpc>
              <a:spcBef>
                <a:spcPts val="0"/>
              </a:spcBef>
              <a:spcAft>
                <a:spcPts val="0"/>
              </a:spcAft>
              <a:buSzPts val="1200"/>
              <a:buChar char="●"/>
            </a:pPr>
            <a:r>
              <a:rPr lang="en" sz="1200"/>
              <a:t>Human brain has around 86 billions neurons.</a:t>
            </a:r>
            <a:endParaRPr sz="1200"/>
          </a:p>
        </p:txBody>
      </p:sp>
      <p:pic>
        <p:nvPicPr>
          <p:cNvPr id="240" name="Google Shape;240;p36"/>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41" name="Google Shape;241;p36"/>
          <p:cNvPicPr preferRelativeResize="0"/>
          <p:nvPr/>
        </p:nvPicPr>
        <p:blipFill>
          <a:blip r:embed="rId4">
            <a:alphaModFix/>
          </a:blip>
          <a:stretch>
            <a:fillRect/>
          </a:stretch>
        </p:blipFill>
        <p:spPr>
          <a:xfrm>
            <a:off x="4524875" y="1418550"/>
            <a:ext cx="4307425" cy="21247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How does deep learning works?</a:t>
            </a:r>
            <a:endParaRPr b="1"/>
          </a:p>
        </p:txBody>
      </p:sp>
      <p:pic>
        <p:nvPicPr>
          <p:cNvPr id="247" name="Google Shape;247;p37"/>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248" name="Google Shape;248;p37"/>
          <p:cNvSpPr txBox="1"/>
          <p:nvPr/>
        </p:nvSpPr>
        <p:spPr>
          <a:xfrm>
            <a:off x="377625" y="1357300"/>
            <a:ext cx="8215200" cy="1477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rPr>
              <a:t>Deep learning works with the artificial neurons similar to human brain.</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It uses a combination of data inputs, weights, and bias to accurately recognize, classify, and describe objects within the data.</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Deep neural networks consist of multiple layers of interconnected nodes, each building upon the previous layer to refine and optimize the prediction or categorization. </a:t>
            </a:r>
            <a:endParaRPr sz="1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How does deep learning works?</a:t>
            </a:r>
            <a:endParaRPr b="1"/>
          </a:p>
        </p:txBody>
      </p:sp>
      <p:pic>
        <p:nvPicPr>
          <p:cNvPr id="254" name="Google Shape;254;p38"/>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255" name="Google Shape;255;p38"/>
          <p:cNvSpPr txBox="1"/>
          <p:nvPr/>
        </p:nvSpPr>
        <p:spPr>
          <a:xfrm>
            <a:off x="377625" y="1357300"/>
            <a:ext cx="8215200" cy="12006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The input and output layers of a deep neural network are called</a:t>
            </a:r>
            <a:r>
              <a:rPr lang="en" sz="1200" b="1">
                <a:solidFill>
                  <a:schemeClr val="dk1"/>
                </a:solidFill>
                <a:highlight>
                  <a:srgbClr val="FFFFFF"/>
                </a:highlight>
              </a:rPr>
              <a:t> </a:t>
            </a:r>
            <a:r>
              <a:rPr lang="en" sz="1200" b="1" i="1">
                <a:solidFill>
                  <a:schemeClr val="dk1"/>
                </a:solidFill>
                <a:highlight>
                  <a:srgbClr val="FFFFFF"/>
                </a:highlight>
              </a:rPr>
              <a:t>visible </a:t>
            </a:r>
            <a:r>
              <a:rPr lang="en" sz="1200" b="1">
                <a:solidFill>
                  <a:schemeClr val="dk1"/>
                </a:solidFill>
                <a:highlight>
                  <a:srgbClr val="FFFFFF"/>
                </a:highlight>
              </a:rPr>
              <a:t>layers</a:t>
            </a:r>
            <a:r>
              <a:rPr lang="en" sz="1200">
                <a:solidFill>
                  <a:schemeClr val="dk1"/>
                </a:solidFill>
                <a:highlight>
                  <a:srgbClr val="FFFFFF"/>
                </a:highlight>
              </a:rPr>
              <a:t>. </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The </a:t>
            </a:r>
            <a:r>
              <a:rPr lang="en" sz="1200" b="1">
                <a:solidFill>
                  <a:schemeClr val="dk1"/>
                </a:solidFill>
                <a:highlight>
                  <a:srgbClr val="FFFFFF"/>
                </a:highlight>
              </a:rPr>
              <a:t>input layer </a:t>
            </a:r>
            <a:r>
              <a:rPr lang="en" sz="1200">
                <a:solidFill>
                  <a:schemeClr val="dk1"/>
                </a:solidFill>
                <a:highlight>
                  <a:srgbClr val="FFFFFF"/>
                </a:highlight>
              </a:rPr>
              <a:t>is where the deep learning model ingests the data for processing.</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The </a:t>
            </a:r>
            <a:r>
              <a:rPr lang="en" sz="1200" b="1">
                <a:solidFill>
                  <a:schemeClr val="dk1"/>
                </a:solidFill>
                <a:highlight>
                  <a:srgbClr val="FFFFFF"/>
                </a:highlight>
              </a:rPr>
              <a:t>output layer</a:t>
            </a:r>
            <a:r>
              <a:rPr lang="en" sz="1200">
                <a:solidFill>
                  <a:schemeClr val="dk1"/>
                </a:solidFill>
                <a:highlight>
                  <a:srgbClr val="FFFFFF"/>
                </a:highlight>
              </a:rPr>
              <a:t> is where the final prediction or classification is made.</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The layers that are inside the network but invisible are called </a:t>
            </a:r>
            <a:r>
              <a:rPr lang="en" sz="1200" b="1">
                <a:solidFill>
                  <a:schemeClr val="dk1"/>
                </a:solidFill>
                <a:highlight>
                  <a:srgbClr val="FFFFFF"/>
                </a:highlight>
              </a:rPr>
              <a:t>hidden layers</a:t>
            </a:r>
            <a:r>
              <a:rPr lang="en" sz="1200">
                <a:solidFill>
                  <a:schemeClr val="dk1"/>
                </a:solidFill>
                <a:highlight>
                  <a:srgbClr val="FFFFFF"/>
                </a:highlight>
              </a:rPr>
              <a:t>.</a:t>
            </a:r>
            <a:endParaRPr sz="1200">
              <a:solidFill>
                <a:schemeClr val="dk1"/>
              </a:solidFill>
              <a:highlight>
                <a:srgbClr val="FFFFFF"/>
              </a:highlight>
            </a:endParaRPr>
          </a:p>
        </p:txBody>
      </p:sp>
      <p:pic>
        <p:nvPicPr>
          <p:cNvPr id="256" name="Google Shape;256;p38"/>
          <p:cNvPicPr preferRelativeResize="0"/>
          <p:nvPr/>
        </p:nvPicPr>
        <p:blipFill>
          <a:blip r:embed="rId4">
            <a:alphaModFix/>
          </a:blip>
          <a:stretch>
            <a:fillRect/>
          </a:stretch>
        </p:blipFill>
        <p:spPr>
          <a:xfrm>
            <a:off x="2622750" y="2571744"/>
            <a:ext cx="4078750" cy="206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weight in Deep Learning?</a:t>
            </a:r>
            <a:endParaRPr b="1"/>
          </a:p>
        </p:txBody>
      </p:sp>
      <p:sp>
        <p:nvSpPr>
          <p:cNvPr id="262" name="Google Shape;26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rPr>
              <a:t>Weight is the parameter within a neural network that transforms input data within the network's hidden layers.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As an input enters the node, it gets multiplied by a weight value and the resulting output is either observed, or passed to the next layer in the neural network.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Often the weights of a neural network are contained within the hidden layers of the network.</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Weight affects the amount of influence a change in the input will have upon the output.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 low weight value will have no change on the input.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 larger weight value will more significantly change the output.</a:t>
            </a:r>
            <a:endParaRPr sz="1200">
              <a:solidFill>
                <a:schemeClr val="dk1"/>
              </a:solidFill>
            </a:endParaRPr>
          </a:p>
        </p:txBody>
      </p:sp>
      <p:sp>
        <p:nvSpPr>
          <p:cNvPr id="263" name="Google Shape;263;p39"/>
          <p:cNvSpPr/>
          <p:nvPr/>
        </p:nvSpPr>
        <p:spPr>
          <a:xfrm>
            <a:off x="4139050" y="3204500"/>
            <a:ext cx="8574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Input</a:t>
            </a:r>
            <a:endParaRPr/>
          </a:p>
        </p:txBody>
      </p:sp>
      <p:sp>
        <p:nvSpPr>
          <p:cNvPr id="264" name="Google Shape;264;p39"/>
          <p:cNvSpPr/>
          <p:nvPr/>
        </p:nvSpPr>
        <p:spPr>
          <a:xfrm>
            <a:off x="5810075" y="3204500"/>
            <a:ext cx="11043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Weight</a:t>
            </a:r>
            <a:endParaRPr/>
          </a:p>
        </p:txBody>
      </p:sp>
      <p:sp>
        <p:nvSpPr>
          <p:cNvPr id="265" name="Google Shape;265;p39"/>
          <p:cNvSpPr/>
          <p:nvPr/>
        </p:nvSpPr>
        <p:spPr>
          <a:xfrm>
            <a:off x="5933525" y="4327150"/>
            <a:ext cx="8574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Bias</a:t>
            </a:r>
            <a:endParaRPr/>
          </a:p>
        </p:txBody>
      </p:sp>
      <p:sp>
        <p:nvSpPr>
          <p:cNvPr id="266" name="Google Shape;266;p39"/>
          <p:cNvSpPr/>
          <p:nvPr/>
        </p:nvSpPr>
        <p:spPr>
          <a:xfrm>
            <a:off x="7728000" y="3204500"/>
            <a:ext cx="11043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Output</a:t>
            </a:r>
            <a:endParaRPr/>
          </a:p>
        </p:txBody>
      </p:sp>
      <p:cxnSp>
        <p:nvCxnSpPr>
          <p:cNvPr id="267" name="Google Shape;267;p39"/>
          <p:cNvCxnSpPr>
            <a:stCxn id="263" idx="6"/>
            <a:endCxn id="264" idx="2"/>
          </p:cNvCxnSpPr>
          <p:nvPr/>
        </p:nvCxnSpPr>
        <p:spPr>
          <a:xfrm>
            <a:off x="4996450" y="3576950"/>
            <a:ext cx="813600" cy="0"/>
          </a:xfrm>
          <a:prstGeom prst="straightConnector1">
            <a:avLst/>
          </a:prstGeom>
          <a:noFill/>
          <a:ln w="9525" cap="flat" cmpd="sng">
            <a:solidFill>
              <a:schemeClr val="dk2"/>
            </a:solidFill>
            <a:prstDash val="solid"/>
            <a:round/>
            <a:headEnd type="none" w="med" len="med"/>
            <a:tailEnd type="triangle" w="med" len="med"/>
          </a:ln>
        </p:spPr>
      </p:cxnSp>
      <p:cxnSp>
        <p:nvCxnSpPr>
          <p:cNvPr id="268" name="Google Shape;268;p39"/>
          <p:cNvCxnSpPr>
            <a:stCxn id="264" idx="6"/>
            <a:endCxn id="266" idx="2"/>
          </p:cNvCxnSpPr>
          <p:nvPr/>
        </p:nvCxnSpPr>
        <p:spPr>
          <a:xfrm>
            <a:off x="6914375" y="3576950"/>
            <a:ext cx="813600" cy="0"/>
          </a:xfrm>
          <a:prstGeom prst="straightConnector1">
            <a:avLst/>
          </a:prstGeom>
          <a:noFill/>
          <a:ln w="9525" cap="flat" cmpd="sng">
            <a:solidFill>
              <a:schemeClr val="dk2"/>
            </a:solidFill>
            <a:prstDash val="solid"/>
            <a:round/>
            <a:headEnd type="none" w="med" len="med"/>
            <a:tailEnd type="triangle" w="med" len="med"/>
          </a:ln>
        </p:spPr>
      </p:cxnSp>
      <p:cxnSp>
        <p:nvCxnSpPr>
          <p:cNvPr id="269" name="Google Shape;269;p39"/>
          <p:cNvCxnSpPr>
            <a:stCxn id="265" idx="0"/>
            <a:endCxn id="264" idx="4"/>
          </p:cNvCxnSpPr>
          <p:nvPr/>
        </p:nvCxnSpPr>
        <p:spPr>
          <a:xfrm rot="10800000">
            <a:off x="6362225" y="3949450"/>
            <a:ext cx="0" cy="377700"/>
          </a:xfrm>
          <a:prstGeom prst="straightConnector1">
            <a:avLst/>
          </a:prstGeom>
          <a:noFill/>
          <a:ln w="9525" cap="flat" cmpd="sng">
            <a:solidFill>
              <a:schemeClr val="dk2"/>
            </a:solidFill>
            <a:prstDash val="solid"/>
            <a:round/>
            <a:headEnd type="none" w="med" len="med"/>
            <a:tailEnd type="triangle" w="med" len="med"/>
          </a:ln>
        </p:spPr>
      </p:cxnSp>
      <p:sp>
        <p:nvSpPr>
          <p:cNvPr id="270" name="Google Shape;270;p39"/>
          <p:cNvSpPr txBox="1"/>
          <p:nvPr/>
        </p:nvSpPr>
        <p:spPr>
          <a:xfrm>
            <a:off x="5163413" y="3238250"/>
            <a:ext cx="479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000" b="1">
                <a:solidFill>
                  <a:schemeClr val="dk1"/>
                </a:solidFill>
              </a:rPr>
              <a:t>X</a:t>
            </a:r>
            <a:endParaRPr sz="1000" b="1"/>
          </a:p>
        </p:txBody>
      </p:sp>
      <p:sp>
        <p:nvSpPr>
          <p:cNvPr id="271" name="Google Shape;271;p39"/>
          <p:cNvSpPr txBox="1"/>
          <p:nvPr/>
        </p:nvSpPr>
        <p:spPr>
          <a:xfrm>
            <a:off x="5734200" y="3938200"/>
            <a:ext cx="47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t>
            </a:r>
            <a:endParaRPr b="1"/>
          </a:p>
        </p:txBody>
      </p:sp>
      <p:sp>
        <p:nvSpPr>
          <p:cNvPr id="272" name="Google Shape;272;p39"/>
          <p:cNvSpPr txBox="1"/>
          <p:nvPr/>
        </p:nvSpPr>
        <p:spPr>
          <a:xfrm>
            <a:off x="7081338" y="3176750"/>
            <a:ext cx="47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t>
            </a:r>
            <a:endParaRPr b="1"/>
          </a:p>
        </p:txBody>
      </p:sp>
      <p:pic>
        <p:nvPicPr>
          <p:cNvPr id="273" name="Google Shape;273;p39"/>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bias in Deep Learning?</a:t>
            </a:r>
            <a:endParaRPr b="1"/>
          </a:p>
        </p:txBody>
      </p:sp>
      <p:sp>
        <p:nvSpPr>
          <p:cNvPr id="279" name="Google Shape;27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rPr>
              <a:t>Bias represents how far off the predictions are from their intended value.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Biases make up the difference between the function's output and its intended output.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 low bias suggest that the network is making more assumptions about the form of the output</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rPr>
              <a:t>A high bias value makes less assumptions about the form of the output.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Biases are tuned alongside weights by learning algorithms such as gradient descent.</a:t>
            </a:r>
            <a:endParaRPr sz="1200">
              <a:solidFill>
                <a:schemeClr val="dk1"/>
              </a:solidFill>
            </a:endParaRPr>
          </a:p>
        </p:txBody>
      </p:sp>
      <p:pic>
        <p:nvPicPr>
          <p:cNvPr id="280" name="Google Shape;280;p40"/>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281" name="Google Shape;281;p40"/>
          <p:cNvSpPr/>
          <p:nvPr/>
        </p:nvSpPr>
        <p:spPr>
          <a:xfrm>
            <a:off x="1694100" y="3051425"/>
            <a:ext cx="8574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Input</a:t>
            </a:r>
            <a:endParaRPr/>
          </a:p>
        </p:txBody>
      </p:sp>
      <p:sp>
        <p:nvSpPr>
          <p:cNvPr id="282" name="Google Shape;282;p40"/>
          <p:cNvSpPr/>
          <p:nvPr/>
        </p:nvSpPr>
        <p:spPr>
          <a:xfrm>
            <a:off x="3365125" y="3051425"/>
            <a:ext cx="11043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Weight</a:t>
            </a:r>
            <a:endParaRPr/>
          </a:p>
        </p:txBody>
      </p:sp>
      <p:sp>
        <p:nvSpPr>
          <p:cNvPr id="283" name="Google Shape;283;p40"/>
          <p:cNvSpPr/>
          <p:nvPr/>
        </p:nvSpPr>
        <p:spPr>
          <a:xfrm>
            <a:off x="3488575" y="4174075"/>
            <a:ext cx="8574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Bias</a:t>
            </a:r>
            <a:endParaRPr/>
          </a:p>
        </p:txBody>
      </p:sp>
      <p:sp>
        <p:nvSpPr>
          <p:cNvPr id="284" name="Google Shape;284;p40"/>
          <p:cNvSpPr/>
          <p:nvPr/>
        </p:nvSpPr>
        <p:spPr>
          <a:xfrm>
            <a:off x="5283050" y="3051425"/>
            <a:ext cx="1104300" cy="744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Output</a:t>
            </a:r>
            <a:endParaRPr/>
          </a:p>
        </p:txBody>
      </p:sp>
      <p:cxnSp>
        <p:nvCxnSpPr>
          <p:cNvPr id="285" name="Google Shape;285;p40"/>
          <p:cNvCxnSpPr>
            <a:stCxn id="281" idx="6"/>
            <a:endCxn id="282" idx="2"/>
          </p:cNvCxnSpPr>
          <p:nvPr/>
        </p:nvCxnSpPr>
        <p:spPr>
          <a:xfrm>
            <a:off x="2551500" y="3423875"/>
            <a:ext cx="813600" cy="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40"/>
          <p:cNvCxnSpPr>
            <a:stCxn id="282" idx="6"/>
            <a:endCxn id="284" idx="2"/>
          </p:cNvCxnSpPr>
          <p:nvPr/>
        </p:nvCxnSpPr>
        <p:spPr>
          <a:xfrm>
            <a:off x="4469425" y="3423875"/>
            <a:ext cx="813600" cy="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40"/>
          <p:cNvCxnSpPr>
            <a:stCxn id="283" idx="0"/>
            <a:endCxn id="282" idx="4"/>
          </p:cNvCxnSpPr>
          <p:nvPr/>
        </p:nvCxnSpPr>
        <p:spPr>
          <a:xfrm rot="10800000">
            <a:off x="3917275" y="3796375"/>
            <a:ext cx="0" cy="377700"/>
          </a:xfrm>
          <a:prstGeom prst="straightConnector1">
            <a:avLst/>
          </a:prstGeom>
          <a:noFill/>
          <a:ln w="9525" cap="flat" cmpd="sng">
            <a:solidFill>
              <a:schemeClr val="dk2"/>
            </a:solidFill>
            <a:prstDash val="solid"/>
            <a:round/>
            <a:headEnd type="none" w="med" len="med"/>
            <a:tailEnd type="triangle" w="med" len="med"/>
          </a:ln>
        </p:spPr>
      </p:cxnSp>
      <p:sp>
        <p:nvSpPr>
          <p:cNvPr id="288" name="Google Shape;288;p40"/>
          <p:cNvSpPr txBox="1"/>
          <p:nvPr/>
        </p:nvSpPr>
        <p:spPr>
          <a:xfrm>
            <a:off x="2718463" y="3085175"/>
            <a:ext cx="479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rPr>
              <a:t>X</a:t>
            </a:r>
            <a:endParaRPr sz="1000" b="1"/>
          </a:p>
        </p:txBody>
      </p:sp>
      <p:sp>
        <p:nvSpPr>
          <p:cNvPr id="289" name="Google Shape;289;p40"/>
          <p:cNvSpPr txBox="1"/>
          <p:nvPr/>
        </p:nvSpPr>
        <p:spPr>
          <a:xfrm>
            <a:off x="3289250" y="3785125"/>
            <a:ext cx="47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t>
            </a:r>
            <a:endParaRPr b="1"/>
          </a:p>
        </p:txBody>
      </p:sp>
      <p:sp>
        <p:nvSpPr>
          <p:cNvPr id="290" name="Google Shape;290;p40"/>
          <p:cNvSpPr txBox="1"/>
          <p:nvPr/>
        </p:nvSpPr>
        <p:spPr>
          <a:xfrm>
            <a:off x="4636388" y="3023675"/>
            <a:ext cx="47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Forward Propagation </a:t>
            </a:r>
            <a:endParaRPr b="1"/>
          </a:p>
        </p:txBody>
      </p:sp>
      <p:sp>
        <p:nvSpPr>
          <p:cNvPr id="296" name="Google Shape;29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350" b="1">
                <a:solidFill>
                  <a:srgbClr val="222222"/>
                </a:solidFill>
                <a:highlight>
                  <a:srgbClr val="FFFFFF"/>
                </a:highlight>
              </a:rPr>
              <a:t>Forward Propagation</a:t>
            </a:r>
            <a:r>
              <a:rPr lang="en" sz="1350">
                <a:solidFill>
                  <a:srgbClr val="222222"/>
                </a:solidFill>
                <a:highlight>
                  <a:srgbClr val="FFFFFF"/>
                </a:highlight>
              </a:rPr>
              <a:t> is the way to move from the Input layer (left) to the Output layer (right) in the neural network</a:t>
            </a:r>
            <a:endParaRPr sz="1200">
              <a:solidFill>
                <a:schemeClr val="dk1"/>
              </a:solidFill>
              <a:highlight>
                <a:srgbClr val="FFFFFF"/>
              </a:highlight>
            </a:endParaRPr>
          </a:p>
        </p:txBody>
      </p:sp>
      <p:pic>
        <p:nvPicPr>
          <p:cNvPr id="297" name="Google Shape;297;p41"/>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298" name="Google Shape;298;p41"/>
          <p:cNvPicPr preferRelativeResize="0"/>
          <p:nvPr/>
        </p:nvPicPr>
        <p:blipFill rotWithShape="1">
          <a:blip r:embed="rId4">
            <a:alphaModFix/>
          </a:blip>
          <a:srcRect l="1614" t="16751" r="52515" b="16957"/>
          <a:stretch/>
        </p:blipFill>
        <p:spPr>
          <a:xfrm>
            <a:off x="2765650" y="2490075"/>
            <a:ext cx="3110026" cy="1469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b="1"/>
          </a:p>
        </p:txBody>
      </p:sp>
      <p:sp>
        <p:nvSpPr>
          <p:cNvPr id="69" name="Google Shape;69;p15"/>
          <p:cNvSpPr txBox="1">
            <a:spLocks noGrp="1"/>
          </p:cNvSpPr>
          <p:nvPr>
            <p:ph type="body" idx="1"/>
          </p:nvPr>
        </p:nvSpPr>
        <p:spPr>
          <a:xfrm>
            <a:off x="311700" y="1152475"/>
            <a:ext cx="4995000" cy="37359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chemeClr val="dk1"/>
                </a:solidFill>
                <a:highlight>
                  <a:srgbClr val="FFFFFF"/>
                </a:highlight>
                <a:latin typeface="Roboto"/>
                <a:ea typeface="Roboto"/>
                <a:cs typeface="Roboto"/>
                <a:sym typeface="Roboto"/>
              </a:rPr>
              <a:t>Chatbots</a:t>
            </a:r>
            <a:endParaRPr sz="1700" b="1">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can solve customer problems in seconds </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can help the client in the chat online via text or text-to-speech. </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is capable of communicating and performing actions similar to a human. </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uses machine learning and deep learning algorithms to generate different types of reactions.</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Example Use Case: </a:t>
            </a:r>
            <a:endParaRPr sz="1200">
              <a:solidFill>
                <a:schemeClr val="dk1"/>
              </a:solidFill>
              <a:highlight>
                <a:srgbClr val="FFFFFF"/>
              </a:highlight>
              <a:latin typeface="Roboto"/>
              <a:ea typeface="Roboto"/>
              <a:cs typeface="Roboto"/>
              <a:sym typeface="Roboto"/>
            </a:endParaRPr>
          </a:p>
          <a:p>
            <a:pPr marL="914400" lvl="1"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Customer interaction on online store and marketing on social network sites.. </a:t>
            </a:r>
            <a:endParaRPr>
              <a:solidFill>
                <a:schemeClr val="dk1"/>
              </a:solidFill>
            </a:endParaRPr>
          </a:p>
        </p:txBody>
      </p:sp>
      <p:pic>
        <p:nvPicPr>
          <p:cNvPr id="70" name="Google Shape;70;p15"/>
          <p:cNvPicPr preferRelativeResize="0"/>
          <p:nvPr/>
        </p:nvPicPr>
        <p:blipFill>
          <a:blip r:embed="rId3">
            <a:alphaModFix/>
          </a:blip>
          <a:stretch>
            <a:fillRect/>
          </a:stretch>
        </p:blipFill>
        <p:spPr>
          <a:xfrm>
            <a:off x="6316350" y="1017725"/>
            <a:ext cx="2381349" cy="2381349"/>
          </a:xfrm>
          <a:prstGeom prst="rect">
            <a:avLst/>
          </a:prstGeom>
          <a:noFill/>
          <a:ln>
            <a:noFill/>
          </a:ln>
        </p:spPr>
      </p:pic>
      <p:pic>
        <p:nvPicPr>
          <p:cNvPr id="71" name="Google Shape;71;p15"/>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Backward propagation</a:t>
            </a:r>
            <a:endParaRPr b="1"/>
          </a:p>
        </p:txBody>
      </p:sp>
      <p:sp>
        <p:nvSpPr>
          <p:cNvPr id="304" name="Google Shape;30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350">
                <a:solidFill>
                  <a:srgbClr val="222222"/>
                </a:solidFill>
                <a:highlight>
                  <a:srgbClr val="FFFFFF"/>
                </a:highlight>
              </a:rPr>
              <a:t>The process of moving from the right to left i.e backward from the Output to the Input layer is called the </a:t>
            </a:r>
            <a:r>
              <a:rPr lang="en" sz="1350" b="1">
                <a:solidFill>
                  <a:srgbClr val="222222"/>
                </a:solidFill>
                <a:highlight>
                  <a:srgbClr val="FFFFFF"/>
                </a:highlight>
              </a:rPr>
              <a:t>Backward Propagation</a:t>
            </a:r>
            <a:r>
              <a:rPr lang="en" sz="1350">
                <a:solidFill>
                  <a:srgbClr val="222222"/>
                </a:solidFill>
                <a:highlight>
                  <a:srgbClr val="FFFFFF"/>
                </a:highlight>
              </a:rPr>
              <a:t>.</a:t>
            </a:r>
            <a:r>
              <a:rPr lang="en" sz="1200" b="1" i="1">
                <a:solidFill>
                  <a:schemeClr val="dk1"/>
                </a:solidFill>
                <a:highlight>
                  <a:srgbClr val="FFFFFF"/>
                </a:highlight>
              </a:rPr>
              <a:t> </a:t>
            </a:r>
            <a:endParaRPr sz="1200" b="1" i="1">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It uses algorithms, like gradient descent, to calculate errors in predictions and then adjusts the weights and biases of the function by moving backwards through the layers in an effort to train the model.  </a:t>
            </a:r>
            <a:endParaRPr sz="1200">
              <a:solidFill>
                <a:schemeClr val="dk1"/>
              </a:solidFill>
              <a:highlight>
                <a:srgbClr val="FFFFFF"/>
              </a:highlight>
            </a:endParaRPr>
          </a:p>
          <a:p>
            <a:pPr marL="457200" lvl="0" indent="0" algn="l" rtl="0">
              <a:spcBef>
                <a:spcPts val="1800"/>
              </a:spcBef>
              <a:spcAft>
                <a:spcPts val="0"/>
              </a:spcAft>
              <a:buNone/>
            </a:pPr>
            <a:endParaRPr sz="1200">
              <a:solidFill>
                <a:schemeClr val="dk1"/>
              </a:solidFill>
              <a:highlight>
                <a:srgbClr val="FFFFFF"/>
              </a:highlight>
            </a:endParaRPr>
          </a:p>
          <a:p>
            <a:pPr marL="0" lvl="0" indent="0" algn="l" rtl="0">
              <a:spcBef>
                <a:spcPts val="1800"/>
              </a:spcBef>
              <a:spcAft>
                <a:spcPts val="0"/>
              </a:spcAft>
              <a:buNone/>
            </a:pPr>
            <a:endParaRPr sz="1200">
              <a:solidFill>
                <a:srgbClr val="525252"/>
              </a:solidFill>
              <a:highlight>
                <a:srgbClr val="FFFFFF"/>
              </a:highlight>
            </a:endParaRPr>
          </a:p>
          <a:p>
            <a:pPr marL="0" lvl="0" indent="0" algn="l" rtl="0">
              <a:spcBef>
                <a:spcPts val="1800"/>
              </a:spcBef>
              <a:spcAft>
                <a:spcPts val="1800"/>
              </a:spcAft>
              <a:buNone/>
            </a:pPr>
            <a:endParaRPr sz="1200">
              <a:solidFill>
                <a:schemeClr val="dk1"/>
              </a:solidFill>
              <a:highlight>
                <a:srgbClr val="FFFFFF"/>
              </a:highlight>
            </a:endParaRPr>
          </a:p>
        </p:txBody>
      </p:sp>
      <p:pic>
        <p:nvPicPr>
          <p:cNvPr id="305" name="Google Shape;305;p42"/>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306" name="Google Shape;306;p42"/>
          <p:cNvPicPr preferRelativeResize="0"/>
          <p:nvPr/>
        </p:nvPicPr>
        <p:blipFill rotWithShape="1">
          <a:blip r:embed="rId4">
            <a:alphaModFix/>
          </a:blip>
          <a:srcRect l="49047" t="17052" b="12973"/>
          <a:stretch/>
        </p:blipFill>
        <p:spPr>
          <a:xfrm>
            <a:off x="2653375" y="2868425"/>
            <a:ext cx="3271249" cy="1468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Forward Propagation and Backward Propagation</a:t>
            </a:r>
            <a:endParaRPr b="1"/>
          </a:p>
        </p:txBody>
      </p:sp>
      <p:sp>
        <p:nvSpPr>
          <p:cNvPr id="312" name="Google Shape;31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chemeClr val="dk1"/>
              </a:buClr>
              <a:buSzPts val="1200"/>
              <a:buChar char="●"/>
            </a:pPr>
            <a:r>
              <a:rPr lang="en" sz="1200">
                <a:solidFill>
                  <a:schemeClr val="dk1"/>
                </a:solidFill>
                <a:highlight>
                  <a:srgbClr val="FFFFFF"/>
                </a:highlight>
              </a:rPr>
              <a:t>Deep learning uses forward propagation and backpropagation to make predictions and correct for any errors accordingly. </a:t>
            </a:r>
            <a:endParaRPr sz="1200">
              <a:solidFill>
                <a:schemeClr val="dk1"/>
              </a:solidFill>
              <a:highlight>
                <a:srgbClr val="FFFFFF"/>
              </a:highlight>
            </a:endParaRPr>
          </a:p>
          <a:p>
            <a:pPr marL="457200" lvl="0" indent="-304800" algn="l" rtl="0">
              <a:spcBef>
                <a:spcPts val="0"/>
              </a:spcBef>
              <a:spcAft>
                <a:spcPts val="0"/>
              </a:spcAft>
              <a:buClr>
                <a:schemeClr val="dk1"/>
              </a:buClr>
              <a:buSzPts val="1200"/>
              <a:buChar char="●"/>
            </a:pPr>
            <a:r>
              <a:rPr lang="en" sz="1200">
                <a:solidFill>
                  <a:schemeClr val="dk1"/>
                </a:solidFill>
                <a:highlight>
                  <a:srgbClr val="FFFFFF"/>
                </a:highlight>
              </a:rPr>
              <a:t>Deep learning algorithm becomes gradually more accurate over time.</a:t>
            </a:r>
            <a:endParaRPr/>
          </a:p>
        </p:txBody>
      </p:sp>
      <p:pic>
        <p:nvPicPr>
          <p:cNvPr id="313" name="Google Shape;313;p43"/>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314" name="Google Shape;314;p43"/>
          <p:cNvPicPr preferRelativeResize="0"/>
          <p:nvPr/>
        </p:nvPicPr>
        <p:blipFill>
          <a:blip r:embed="rId4">
            <a:alphaModFix/>
          </a:blip>
          <a:stretch>
            <a:fillRect/>
          </a:stretch>
        </p:blipFill>
        <p:spPr>
          <a:xfrm>
            <a:off x="2622800" y="1990400"/>
            <a:ext cx="3500425" cy="3063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Loss Function</a:t>
            </a:r>
            <a:endParaRPr b="1"/>
          </a:p>
        </p:txBody>
      </p:sp>
      <p:sp>
        <p:nvSpPr>
          <p:cNvPr id="320" name="Google Shape;320;p44"/>
          <p:cNvSpPr txBox="1">
            <a:spLocks noGrp="1"/>
          </p:cNvSpPr>
          <p:nvPr>
            <p:ph type="body" idx="1"/>
          </p:nvPr>
        </p:nvSpPr>
        <p:spPr>
          <a:xfrm>
            <a:off x="311700" y="1152475"/>
            <a:ext cx="4158300" cy="3735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Scientist Lord Kelvin said “If you can’t measure it, you can’t improve it.”</a:t>
            </a:r>
            <a:endParaRPr sz="1200">
              <a:solidFill>
                <a:schemeClr val="dk1"/>
              </a:solidFill>
              <a:highlight>
                <a:srgbClr val="FFFFFF"/>
              </a:highlight>
            </a:endParaRPr>
          </a:p>
          <a:p>
            <a:pPr marL="457200" lvl="0" indent="0" algn="l" rtl="0">
              <a:lnSpc>
                <a:spcPct val="150000"/>
              </a:lnSpc>
              <a:spcBef>
                <a:spcPts val="0"/>
              </a:spcBef>
              <a:spcAft>
                <a:spcPts val="0"/>
              </a:spcAft>
              <a:buNone/>
            </a:pP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We need to measure something from the model to improve it.</a:t>
            </a:r>
            <a:endParaRPr sz="1200">
              <a:solidFill>
                <a:schemeClr val="dk1"/>
              </a:solidFill>
              <a:highlight>
                <a:srgbClr val="FFFFFF"/>
              </a:highlight>
            </a:endParaRPr>
          </a:p>
          <a:p>
            <a:pPr marL="457200" lvl="0" indent="0" algn="l" rtl="0">
              <a:lnSpc>
                <a:spcPct val="150000"/>
              </a:lnSpc>
              <a:spcBef>
                <a:spcPts val="0"/>
              </a:spcBef>
              <a:spcAft>
                <a:spcPts val="0"/>
              </a:spcAft>
              <a:buNone/>
            </a:pPr>
            <a:endParaRPr sz="1200">
              <a:solidFill>
                <a:schemeClr val="dk1"/>
              </a:solidFill>
              <a:highlight>
                <a:srgbClr val="FFFFFF"/>
              </a:highlight>
            </a:endParaRPr>
          </a:p>
          <a:p>
            <a:pPr marL="457200" lvl="0" indent="-304800" algn="l" rtl="0">
              <a:lnSpc>
                <a:spcPct val="150000"/>
              </a:lnSpc>
              <a:spcBef>
                <a:spcPts val="0"/>
              </a:spcBef>
              <a:spcAft>
                <a:spcPts val="0"/>
              </a:spcAft>
              <a:buClr>
                <a:srgbClr val="222222"/>
              </a:buClr>
              <a:buSzPts val="1200"/>
              <a:buChar char="●"/>
            </a:pPr>
            <a:r>
              <a:rPr lang="en" sz="1200">
                <a:solidFill>
                  <a:srgbClr val="222222"/>
                </a:solidFill>
                <a:highlight>
                  <a:srgbClr val="FFFFFF"/>
                </a:highlight>
              </a:rPr>
              <a:t>A </a:t>
            </a:r>
            <a:r>
              <a:rPr lang="en" sz="1200" b="1">
                <a:solidFill>
                  <a:srgbClr val="222222"/>
                </a:solidFill>
                <a:highlight>
                  <a:srgbClr val="FFFFFF"/>
                </a:highlight>
              </a:rPr>
              <a:t>loss function/error function</a:t>
            </a:r>
            <a:r>
              <a:rPr lang="en" sz="1200">
                <a:solidFill>
                  <a:srgbClr val="222222"/>
                </a:solidFill>
                <a:highlight>
                  <a:srgbClr val="FFFFFF"/>
                </a:highlight>
              </a:rPr>
              <a:t> is for a single training example/input.</a:t>
            </a:r>
            <a:endParaRPr sz="1200">
              <a:solidFill>
                <a:srgbClr val="222222"/>
              </a:solidFill>
              <a:highlight>
                <a:srgbClr val="FFFFFF"/>
              </a:highlight>
            </a:endParaRPr>
          </a:p>
          <a:p>
            <a:pPr marL="457200" lvl="0" indent="0" algn="l" rtl="0">
              <a:lnSpc>
                <a:spcPct val="150000"/>
              </a:lnSpc>
              <a:spcBef>
                <a:spcPts val="0"/>
              </a:spcBef>
              <a:spcAft>
                <a:spcPts val="0"/>
              </a:spcAft>
              <a:buNone/>
            </a:pPr>
            <a:endParaRPr sz="1200">
              <a:solidFill>
                <a:srgbClr val="222222"/>
              </a:solidFill>
              <a:highlight>
                <a:srgbClr val="FFFFFF"/>
              </a:highlight>
            </a:endParaRPr>
          </a:p>
          <a:p>
            <a:pPr marL="457200" lvl="0" indent="-304800" algn="l" rtl="0">
              <a:lnSpc>
                <a:spcPct val="150000"/>
              </a:lnSpc>
              <a:spcBef>
                <a:spcPts val="0"/>
              </a:spcBef>
              <a:spcAft>
                <a:spcPts val="0"/>
              </a:spcAft>
              <a:buClr>
                <a:srgbClr val="222222"/>
              </a:buClr>
              <a:buSzPts val="1200"/>
              <a:buChar char="●"/>
            </a:pPr>
            <a:r>
              <a:rPr lang="en" sz="1200">
                <a:solidFill>
                  <a:srgbClr val="222222"/>
                </a:solidFill>
                <a:highlight>
                  <a:srgbClr val="FFFFFF"/>
                </a:highlight>
              </a:rPr>
              <a:t>if the value of the loss function is lower then it’s a good model otherwise, we have to change the parameter of the model and minimize the loss.</a:t>
            </a:r>
            <a:endParaRPr sz="1200">
              <a:solidFill>
                <a:srgbClr val="222222"/>
              </a:solidFill>
              <a:highlight>
                <a:srgbClr val="FFFFFF"/>
              </a:highlight>
            </a:endParaRPr>
          </a:p>
        </p:txBody>
      </p:sp>
      <p:pic>
        <p:nvPicPr>
          <p:cNvPr id="321" name="Google Shape;321;p44"/>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322" name="Google Shape;322;p44"/>
          <p:cNvSpPr txBox="1"/>
          <p:nvPr/>
        </p:nvSpPr>
        <p:spPr>
          <a:xfrm>
            <a:off x="5426550" y="4104750"/>
            <a:ext cx="288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Example Loss Plot of a model</a:t>
            </a:r>
            <a:endParaRPr/>
          </a:p>
        </p:txBody>
      </p:sp>
      <p:pic>
        <p:nvPicPr>
          <p:cNvPr id="323" name="Google Shape;323;p44"/>
          <p:cNvPicPr preferRelativeResize="0"/>
          <p:nvPr/>
        </p:nvPicPr>
        <p:blipFill>
          <a:blip r:embed="rId4">
            <a:alphaModFix/>
          </a:blip>
          <a:stretch>
            <a:fillRect/>
          </a:stretch>
        </p:blipFill>
        <p:spPr>
          <a:xfrm>
            <a:off x="4660925" y="945600"/>
            <a:ext cx="4212202" cy="31591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Loss Function</a:t>
            </a:r>
            <a:endParaRPr b="1"/>
          </a:p>
        </p:txBody>
      </p:sp>
      <p:sp>
        <p:nvSpPr>
          <p:cNvPr id="329" name="Google Shape;329;p45"/>
          <p:cNvSpPr txBox="1">
            <a:spLocks noGrp="1"/>
          </p:cNvSpPr>
          <p:nvPr>
            <p:ph type="body" idx="1"/>
          </p:nvPr>
        </p:nvSpPr>
        <p:spPr>
          <a:xfrm>
            <a:off x="311700" y="1152475"/>
            <a:ext cx="4260300" cy="37359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Regression</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MSE(Mean Squared Error)</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MAE(Mean Absolute Error)</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Hubber loss</a:t>
            </a:r>
            <a:endParaRPr sz="1200">
              <a:solidFill>
                <a:srgbClr val="222222"/>
              </a:solidFill>
              <a:highlight>
                <a:srgbClr val="FFFFFF"/>
              </a:highlight>
            </a:endParaRPr>
          </a:p>
          <a:p>
            <a:pPr marL="914400" lvl="0" indent="0" algn="l" rtl="0">
              <a:lnSpc>
                <a:spcPct val="115000"/>
              </a:lnSpc>
              <a:spcBef>
                <a:spcPts val="0"/>
              </a:spcBef>
              <a:spcAft>
                <a:spcPts val="0"/>
              </a:spcAft>
              <a:buNone/>
            </a:pPr>
            <a:endParaRPr sz="1200">
              <a:solidFill>
                <a:srgbClr val="222222"/>
              </a:solidFill>
              <a:highlight>
                <a:srgbClr val="FFFFFF"/>
              </a:highlight>
            </a:endParaRPr>
          </a:p>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Classification</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Binary cross-entropy</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Categorical cross-entropy</a:t>
            </a:r>
            <a:endParaRPr sz="1200">
              <a:solidFill>
                <a:srgbClr val="222222"/>
              </a:solidFill>
              <a:highlight>
                <a:srgbClr val="FFFFFF"/>
              </a:highlight>
            </a:endParaRPr>
          </a:p>
          <a:p>
            <a:pPr marL="914400" lvl="0" indent="0" algn="l" rtl="0">
              <a:lnSpc>
                <a:spcPct val="115000"/>
              </a:lnSpc>
              <a:spcBef>
                <a:spcPts val="0"/>
              </a:spcBef>
              <a:spcAft>
                <a:spcPts val="0"/>
              </a:spcAft>
              <a:buNone/>
            </a:pPr>
            <a:endParaRPr sz="1200">
              <a:solidFill>
                <a:srgbClr val="222222"/>
              </a:solidFill>
              <a:highlight>
                <a:srgbClr val="FFFFFF"/>
              </a:highlight>
            </a:endParaRPr>
          </a:p>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AutoEncoder</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KL Divergence	</a:t>
            </a:r>
            <a:endParaRPr sz="1200">
              <a:solidFill>
                <a:srgbClr val="222222"/>
              </a:solidFill>
              <a:highlight>
                <a:srgbClr val="FFFFFF"/>
              </a:highlight>
            </a:endParaRPr>
          </a:p>
          <a:p>
            <a:pPr marL="914400" lvl="0" indent="0" algn="l" rtl="0">
              <a:lnSpc>
                <a:spcPct val="115000"/>
              </a:lnSpc>
              <a:spcBef>
                <a:spcPts val="0"/>
              </a:spcBef>
              <a:spcAft>
                <a:spcPts val="0"/>
              </a:spcAft>
              <a:buNone/>
            </a:pPr>
            <a:endParaRPr sz="1200">
              <a:solidFill>
                <a:srgbClr val="222222"/>
              </a:solidFill>
              <a:highlight>
                <a:srgbClr val="FFFFFF"/>
              </a:highlight>
            </a:endParaRPr>
          </a:p>
          <a:p>
            <a:pPr marL="0" lvl="0" indent="0" algn="l" rtl="0">
              <a:lnSpc>
                <a:spcPct val="100000"/>
              </a:lnSpc>
              <a:spcBef>
                <a:spcPts val="0"/>
              </a:spcBef>
              <a:spcAft>
                <a:spcPts val="0"/>
              </a:spcAft>
              <a:buNone/>
            </a:pPr>
            <a:endParaRPr sz="1200"/>
          </a:p>
        </p:txBody>
      </p:sp>
      <p:pic>
        <p:nvPicPr>
          <p:cNvPr id="330" name="Google Shape;330;p45"/>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331" name="Google Shape;331;p45"/>
          <p:cNvSpPr txBox="1"/>
          <p:nvPr/>
        </p:nvSpPr>
        <p:spPr>
          <a:xfrm>
            <a:off x="4755025" y="1152475"/>
            <a:ext cx="3000000" cy="2281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GAN</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Discriminator loss</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Minmax GAN loss</a:t>
            </a:r>
            <a:endParaRPr sz="1200">
              <a:solidFill>
                <a:srgbClr val="222222"/>
              </a:solidFill>
              <a:highlight>
                <a:srgbClr val="FFFFFF"/>
              </a:highlight>
            </a:endParaRPr>
          </a:p>
          <a:p>
            <a:pPr marL="914400" lvl="0" indent="0" algn="l" rtl="0">
              <a:lnSpc>
                <a:spcPct val="115000"/>
              </a:lnSpc>
              <a:spcBef>
                <a:spcPts val="0"/>
              </a:spcBef>
              <a:spcAft>
                <a:spcPts val="0"/>
              </a:spcAft>
              <a:buNone/>
            </a:pPr>
            <a:endParaRPr sz="1200">
              <a:solidFill>
                <a:srgbClr val="222222"/>
              </a:solidFill>
              <a:highlight>
                <a:srgbClr val="FFFFFF"/>
              </a:highlight>
            </a:endParaRPr>
          </a:p>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Object detection</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Focal loss</a:t>
            </a:r>
            <a:endParaRPr sz="1200">
              <a:solidFill>
                <a:srgbClr val="222222"/>
              </a:solidFill>
              <a:highlight>
                <a:srgbClr val="FFFFFF"/>
              </a:highlight>
            </a:endParaRPr>
          </a:p>
          <a:p>
            <a:pPr marL="914400" lvl="0" indent="0" algn="l" rtl="0">
              <a:lnSpc>
                <a:spcPct val="115000"/>
              </a:lnSpc>
              <a:spcBef>
                <a:spcPts val="0"/>
              </a:spcBef>
              <a:spcAft>
                <a:spcPts val="0"/>
              </a:spcAft>
              <a:buNone/>
            </a:pPr>
            <a:endParaRPr sz="1200">
              <a:solidFill>
                <a:srgbClr val="222222"/>
              </a:solidFill>
              <a:highlight>
                <a:srgbClr val="FFFFFF"/>
              </a:highlight>
            </a:endParaRPr>
          </a:p>
          <a:p>
            <a:pPr marL="457200" lvl="0"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Word embeddings</a:t>
            </a:r>
            <a:endParaRPr sz="1200">
              <a:solidFill>
                <a:srgbClr val="222222"/>
              </a:solidFill>
              <a:highlight>
                <a:srgbClr val="FFFFFF"/>
              </a:highlight>
            </a:endParaRPr>
          </a:p>
          <a:p>
            <a:pPr marL="914400" lvl="1" indent="-304800" algn="l" rtl="0">
              <a:lnSpc>
                <a:spcPct val="115000"/>
              </a:lnSpc>
              <a:spcBef>
                <a:spcPts val="0"/>
              </a:spcBef>
              <a:spcAft>
                <a:spcPts val="0"/>
              </a:spcAft>
              <a:buClr>
                <a:srgbClr val="222222"/>
              </a:buClr>
              <a:buSzPts val="1200"/>
              <a:buChar char="○"/>
            </a:pPr>
            <a:r>
              <a:rPr lang="en" sz="1200">
                <a:solidFill>
                  <a:srgbClr val="222222"/>
                </a:solidFill>
                <a:highlight>
                  <a:srgbClr val="FFFFFF"/>
                </a:highlight>
              </a:rPr>
              <a:t>Triplet loss</a:t>
            </a:r>
            <a:endParaRPr sz="1200">
              <a:solidFill>
                <a:srgbClr val="222222"/>
              </a:solidFill>
              <a:highlight>
                <a:srgbClr val="FFFFFF"/>
              </a:highlight>
            </a:endParaRPr>
          </a:p>
          <a:p>
            <a:pPr marL="457200" lvl="0" indent="0" algn="l" rtl="0">
              <a:spcBef>
                <a:spcPts val="0"/>
              </a:spcBef>
              <a:spcAft>
                <a:spcPts val="0"/>
              </a:spcAft>
              <a:buNone/>
            </a:pPr>
            <a:endParaRPr sz="12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Gradient Descent</a:t>
            </a:r>
            <a:endParaRPr b="1"/>
          </a:p>
        </p:txBody>
      </p:sp>
      <p:sp>
        <p:nvSpPr>
          <p:cNvPr id="337" name="Google Shape;337;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Gradient descent is an optimization algorithm which is commonly-used to train machine learning and deep learning models.</a:t>
            </a:r>
            <a:endParaRPr sz="1200">
              <a:solidFill>
                <a:schemeClr val="dk1"/>
              </a:solidFill>
              <a:highlight>
                <a:srgbClr val="FFFFFF"/>
              </a:highlight>
            </a:endParaRPr>
          </a:p>
          <a:p>
            <a:pPr marL="457200" lvl="0" indent="-304800" algn="l" rtl="0">
              <a:lnSpc>
                <a:spcPct val="150000"/>
              </a:lnSpc>
              <a:spcBef>
                <a:spcPts val="1200"/>
              </a:spcBef>
              <a:spcAft>
                <a:spcPts val="0"/>
              </a:spcAft>
              <a:buClr>
                <a:schemeClr val="dk1"/>
              </a:buClr>
              <a:buSzPts val="1200"/>
              <a:buChar char="●"/>
            </a:pPr>
            <a:r>
              <a:rPr lang="en" sz="1200">
                <a:solidFill>
                  <a:schemeClr val="dk1"/>
                </a:solidFill>
                <a:highlight>
                  <a:srgbClr val="FFFFFF"/>
                </a:highlight>
              </a:rPr>
              <a:t>Training data helps these models learn over time</a:t>
            </a:r>
            <a:endParaRPr sz="1200">
              <a:solidFill>
                <a:schemeClr val="dk1"/>
              </a:solidFill>
              <a:highlight>
                <a:srgbClr val="FFFFFF"/>
              </a:highlight>
            </a:endParaRPr>
          </a:p>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the cost function within gradient descent specifically acts as a barometer, gauging its accuracy with each iteration of parameter updates. </a:t>
            </a:r>
            <a:endParaRPr sz="1200">
              <a:solidFill>
                <a:schemeClr val="dk1"/>
              </a:solidFill>
              <a:highlight>
                <a:srgbClr val="FFFFFF"/>
              </a:highlight>
            </a:endParaRPr>
          </a:p>
          <a:p>
            <a:pPr marL="457200" lvl="0" indent="-304800" algn="l" rtl="0">
              <a:lnSpc>
                <a:spcPct val="150000"/>
              </a:lnSpc>
              <a:spcBef>
                <a:spcPts val="1000"/>
              </a:spcBef>
              <a:spcAft>
                <a:spcPts val="1200"/>
              </a:spcAft>
              <a:buClr>
                <a:schemeClr val="dk1"/>
              </a:buClr>
              <a:buSzPts val="1200"/>
              <a:buChar char="●"/>
            </a:pPr>
            <a:r>
              <a:rPr lang="en" sz="1200">
                <a:solidFill>
                  <a:schemeClr val="dk1"/>
                </a:solidFill>
                <a:highlight>
                  <a:srgbClr val="FFFFFF"/>
                </a:highlight>
              </a:rPr>
              <a:t>Until the function is close to or equal to zero, the model will continue to adjust its parameters to yield the smallest possible error. </a:t>
            </a:r>
            <a:endParaRPr sz="1200">
              <a:solidFill>
                <a:schemeClr val="dk1"/>
              </a:solidFill>
              <a:highlight>
                <a:srgbClr val="FFFFFF"/>
              </a:highlight>
            </a:endParaRPr>
          </a:p>
        </p:txBody>
      </p:sp>
      <p:pic>
        <p:nvPicPr>
          <p:cNvPr id="338" name="Google Shape;338;p46"/>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Gradient Descent</a:t>
            </a:r>
            <a:endParaRPr b="1"/>
          </a:p>
        </p:txBody>
      </p:sp>
      <p:sp>
        <p:nvSpPr>
          <p:cNvPr id="344" name="Google Shape;34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000"/>
              </a:spcBef>
              <a:spcAft>
                <a:spcPts val="0"/>
              </a:spcAft>
              <a:buClr>
                <a:srgbClr val="525252"/>
              </a:buClr>
              <a:buSzPts val="1200"/>
              <a:buAutoNum type="arabicPeriod"/>
            </a:pPr>
            <a:r>
              <a:rPr lang="en" sz="1200" b="1">
                <a:solidFill>
                  <a:srgbClr val="525252"/>
                </a:solidFill>
                <a:highlight>
                  <a:srgbClr val="FFFFFF"/>
                </a:highlight>
              </a:rPr>
              <a:t>Batch gradient descent </a:t>
            </a:r>
            <a:r>
              <a:rPr lang="en" sz="1200">
                <a:solidFill>
                  <a:srgbClr val="525252"/>
                </a:solidFill>
                <a:highlight>
                  <a:srgbClr val="FFFFFF"/>
                </a:highlight>
              </a:rPr>
              <a:t>sums the error for each point in a training set, updating the model only after all training examples have been evaluated. </a:t>
            </a:r>
            <a:endParaRPr sz="1200">
              <a:solidFill>
                <a:srgbClr val="525252"/>
              </a:solidFill>
              <a:highlight>
                <a:srgbClr val="FFFFFF"/>
              </a:highlight>
            </a:endParaRPr>
          </a:p>
          <a:p>
            <a:pPr marL="457200" lvl="0" indent="-304800" algn="l" rtl="0">
              <a:lnSpc>
                <a:spcPct val="150000"/>
              </a:lnSpc>
              <a:spcBef>
                <a:spcPts val="1200"/>
              </a:spcBef>
              <a:spcAft>
                <a:spcPts val="0"/>
              </a:spcAft>
              <a:buClr>
                <a:srgbClr val="525252"/>
              </a:buClr>
              <a:buSzPts val="1200"/>
              <a:buAutoNum type="arabicPeriod"/>
            </a:pPr>
            <a:r>
              <a:rPr lang="en" sz="1200" b="1">
                <a:solidFill>
                  <a:srgbClr val="525252"/>
                </a:solidFill>
                <a:highlight>
                  <a:srgbClr val="FFFFFF"/>
                </a:highlight>
              </a:rPr>
              <a:t>Stochastic gradient descent (SGD)</a:t>
            </a:r>
            <a:r>
              <a:rPr lang="en" sz="1200">
                <a:solidFill>
                  <a:srgbClr val="525252"/>
                </a:solidFill>
                <a:highlight>
                  <a:srgbClr val="FFFFFF"/>
                </a:highlight>
              </a:rPr>
              <a:t> runs a training epoch for each example within the dataset and it updates each training example's parameters one at a time. </a:t>
            </a:r>
            <a:endParaRPr sz="1200">
              <a:solidFill>
                <a:srgbClr val="525252"/>
              </a:solidFill>
              <a:highlight>
                <a:srgbClr val="FFFFFF"/>
              </a:highlight>
            </a:endParaRPr>
          </a:p>
          <a:p>
            <a:pPr marL="457200" lvl="0" indent="-304800" algn="l" rtl="0">
              <a:lnSpc>
                <a:spcPct val="150000"/>
              </a:lnSpc>
              <a:spcBef>
                <a:spcPts val="1000"/>
              </a:spcBef>
              <a:spcAft>
                <a:spcPts val="1200"/>
              </a:spcAft>
              <a:buClr>
                <a:srgbClr val="525252"/>
              </a:buClr>
              <a:buSzPts val="1200"/>
              <a:buAutoNum type="arabicPeriod"/>
            </a:pPr>
            <a:r>
              <a:rPr lang="en" sz="1200" b="1">
                <a:solidFill>
                  <a:srgbClr val="525252"/>
                </a:solidFill>
                <a:highlight>
                  <a:srgbClr val="FFFFFF"/>
                </a:highlight>
              </a:rPr>
              <a:t>Mini-batch gradient descent</a:t>
            </a:r>
            <a:r>
              <a:rPr lang="en" sz="1200">
                <a:solidFill>
                  <a:srgbClr val="525252"/>
                </a:solidFill>
                <a:highlight>
                  <a:srgbClr val="FFFFFF"/>
                </a:highlight>
              </a:rPr>
              <a:t> combines concepts from both batch gradient descent and stochastic gradient descent. It splits the training dataset into small batch sizes and performs updates on each of those batches.</a:t>
            </a:r>
            <a:endParaRPr sz="1200">
              <a:solidFill>
                <a:srgbClr val="525252"/>
              </a:solidFill>
              <a:highlight>
                <a:srgbClr val="FFFFFF"/>
              </a:highlight>
            </a:endParaRPr>
          </a:p>
        </p:txBody>
      </p:sp>
      <p:pic>
        <p:nvPicPr>
          <p:cNvPr id="345" name="Google Shape;345;p47"/>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40000"/>
              </a:lnSpc>
              <a:spcBef>
                <a:spcPts val="0"/>
              </a:spcBef>
              <a:spcAft>
                <a:spcPts val="0"/>
              </a:spcAft>
              <a:buNone/>
            </a:pPr>
            <a:r>
              <a:rPr lang="en" sz="2500" b="1">
                <a:highlight>
                  <a:srgbClr val="FFFFFF"/>
                </a:highlight>
              </a:rPr>
              <a:t>Local minima and saddle points</a:t>
            </a:r>
            <a:endParaRPr sz="2500" b="1"/>
          </a:p>
        </p:txBody>
      </p:sp>
      <p:sp>
        <p:nvSpPr>
          <p:cNvPr id="351" name="Google Shape;35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When the slope of the cost function is at or close to zero, the model stops learning. </a:t>
            </a:r>
            <a:endParaRPr sz="1200">
              <a:solidFill>
                <a:schemeClr val="dk1"/>
              </a:solidFill>
              <a:highlight>
                <a:srgbClr val="FFFFFF"/>
              </a:highlight>
            </a:endParaRPr>
          </a:p>
          <a:p>
            <a:pPr marL="457200" lvl="0" indent="-304800" algn="l" rtl="0">
              <a:lnSpc>
                <a:spcPct val="150000"/>
              </a:lnSpc>
              <a:spcBef>
                <a:spcPts val="1800"/>
              </a:spcBef>
              <a:spcAft>
                <a:spcPts val="0"/>
              </a:spcAft>
              <a:buClr>
                <a:schemeClr val="dk1"/>
              </a:buClr>
              <a:buSzPts val="1200"/>
              <a:buChar char="●"/>
            </a:pPr>
            <a:r>
              <a:rPr lang="en" sz="1200">
                <a:solidFill>
                  <a:schemeClr val="dk1"/>
                </a:solidFill>
                <a:highlight>
                  <a:srgbClr val="FFFFFF"/>
                </a:highlight>
              </a:rPr>
              <a:t>A few scenarios beyond the global minimum can also yield this slope, which are </a:t>
            </a:r>
            <a:r>
              <a:rPr lang="en" sz="1200" b="1">
                <a:solidFill>
                  <a:schemeClr val="dk1"/>
                </a:solidFill>
                <a:highlight>
                  <a:srgbClr val="FFFFFF"/>
                </a:highlight>
              </a:rPr>
              <a:t>local minima and saddle points</a:t>
            </a:r>
            <a:r>
              <a:rPr lang="en" sz="1200">
                <a:solidFill>
                  <a:schemeClr val="dk1"/>
                </a:solidFill>
                <a:highlight>
                  <a:srgbClr val="FFFFFF"/>
                </a:highlight>
              </a:rPr>
              <a:t>. </a:t>
            </a:r>
            <a:endParaRPr sz="1200">
              <a:solidFill>
                <a:schemeClr val="dk1"/>
              </a:solidFill>
              <a:highlight>
                <a:srgbClr val="FFFFFF"/>
              </a:highlight>
            </a:endParaRPr>
          </a:p>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Local minima has similar shape with a global minimum, where the slope of the cost function increases on either side of the current point. </a:t>
            </a:r>
            <a:endParaRPr sz="1200">
              <a:solidFill>
                <a:schemeClr val="dk1"/>
              </a:solidFill>
              <a:highlight>
                <a:srgbClr val="FFFFFF"/>
              </a:highlight>
            </a:endParaRPr>
          </a:p>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With saddle points, the negative gradient only exists on one side of the point, reaching a local maximum on one side and a local minimum on the other. Its name inspired by that of a horse’s saddle.</a:t>
            </a:r>
            <a:endParaRPr sz="1200">
              <a:solidFill>
                <a:schemeClr val="dk1"/>
              </a:solidFill>
              <a:highlight>
                <a:srgbClr val="FFFFFF"/>
              </a:highlight>
            </a:endParaRPr>
          </a:p>
          <a:p>
            <a:pPr marL="0" lvl="0" indent="0" algn="l" rtl="0">
              <a:spcBef>
                <a:spcPts val="1800"/>
              </a:spcBef>
              <a:spcAft>
                <a:spcPts val="0"/>
              </a:spcAft>
              <a:buClr>
                <a:schemeClr val="dk1"/>
              </a:buClr>
              <a:buSzPts val="1100"/>
              <a:buFont typeface="Arial"/>
              <a:buNone/>
            </a:pPr>
            <a:r>
              <a:rPr lang="en" sz="1200" b="1">
                <a:solidFill>
                  <a:schemeClr val="dk1"/>
                </a:solidFill>
                <a:highlight>
                  <a:srgbClr val="FFFFFF"/>
                </a:highlight>
              </a:rPr>
              <a:t>Solution</a:t>
            </a:r>
            <a:r>
              <a:rPr lang="en" sz="1200">
                <a:solidFill>
                  <a:schemeClr val="dk1"/>
                </a:solidFill>
                <a:highlight>
                  <a:srgbClr val="FFFFFF"/>
                </a:highlight>
              </a:rPr>
              <a:t>: Noisy gradients can help the gradient escape local minimums and saddle points.</a:t>
            </a:r>
            <a:endParaRPr sz="1200">
              <a:solidFill>
                <a:schemeClr val="dk1"/>
              </a:solidFill>
              <a:highlight>
                <a:srgbClr val="FFFFFF"/>
              </a:highlight>
            </a:endParaRPr>
          </a:p>
          <a:p>
            <a:pPr marL="0" lvl="0" indent="0" algn="l" rtl="0">
              <a:spcBef>
                <a:spcPts val="1800"/>
              </a:spcBef>
              <a:spcAft>
                <a:spcPts val="1200"/>
              </a:spcAft>
              <a:buNone/>
            </a:pPr>
            <a:endParaRPr>
              <a:solidFill>
                <a:schemeClr val="dk1"/>
              </a:solidFill>
            </a:endParaRPr>
          </a:p>
        </p:txBody>
      </p:sp>
      <p:pic>
        <p:nvPicPr>
          <p:cNvPr id="352" name="Google Shape;352;p48"/>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40000"/>
              </a:lnSpc>
              <a:spcBef>
                <a:spcPts val="0"/>
              </a:spcBef>
              <a:spcAft>
                <a:spcPts val="0"/>
              </a:spcAft>
              <a:buNone/>
            </a:pPr>
            <a:r>
              <a:rPr lang="en" sz="2500" b="1">
                <a:highlight>
                  <a:srgbClr val="FFFFFF"/>
                </a:highlight>
              </a:rPr>
              <a:t>Local minima and saddle points</a:t>
            </a:r>
            <a:endParaRPr sz="2500" b="1"/>
          </a:p>
        </p:txBody>
      </p:sp>
      <p:pic>
        <p:nvPicPr>
          <p:cNvPr id="358" name="Google Shape;358;p49"/>
          <p:cNvPicPr preferRelativeResize="0"/>
          <p:nvPr/>
        </p:nvPicPr>
        <p:blipFill>
          <a:blip r:embed="rId3">
            <a:alphaModFix/>
          </a:blip>
          <a:stretch>
            <a:fillRect/>
          </a:stretch>
        </p:blipFill>
        <p:spPr>
          <a:xfrm>
            <a:off x="1091300" y="1129300"/>
            <a:ext cx="6792845" cy="3820975"/>
          </a:xfrm>
          <a:prstGeom prst="rect">
            <a:avLst/>
          </a:prstGeom>
          <a:noFill/>
          <a:ln>
            <a:noFill/>
          </a:ln>
        </p:spPr>
      </p:pic>
      <p:pic>
        <p:nvPicPr>
          <p:cNvPr id="359" name="Google Shape;359;p49"/>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Vanishing Gradient and Exploding Gradient</a:t>
            </a:r>
            <a:endParaRPr b="1"/>
          </a:p>
        </p:txBody>
      </p:sp>
      <p:sp>
        <p:nvSpPr>
          <p:cNvPr id="365" name="Google Shape;36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000"/>
              </a:spcBef>
              <a:spcAft>
                <a:spcPts val="0"/>
              </a:spcAft>
              <a:buClr>
                <a:schemeClr val="dk1"/>
              </a:buClr>
              <a:buSzPts val="1200"/>
              <a:buChar char="●"/>
            </a:pPr>
            <a:r>
              <a:rPr lang="en" sz="1200" b="1">
                <a:solidFill>
                  <a:schemeClr val="dk1"/>
                </a:solidFill>
                <a:highlight>
                  <a:srgbClr val="FFFFFF"/>
                </a:highlight>
              </a:rPr>
              <a:t>Vanishing gradient</a:t>
            </a:r>
            <a:r>
              <a:rPr lang="en" sz="1200">
                <a:solidFill>
                  <a:schemeClr val="dk1"/>
                </a:solidFill>
                <a:highlight>
                  <a:srgbClr val="FFFFFF"/>
                </a:highlight>
              </a:rPr>
              <a:t> occurs when the gradient is too small. </a:t>
            </a:r>
            <a:endParaRPr sz="1200">
              <a:solidFill>
                <a:schemeClr val="dk1"/>
              </a:solidFill>
              <a:highlight>
                <a:srgbClr val="FFFFFF"/>
              </a:highlight>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highlight>
                  <a:srgbClr val="FFFFFF"/>
                </a:highlight>
              </a:rPr>
              <a:t>During backpropagation, the gradient continues to become smaller, causing the earlier layers in the network to learn more slowly than later layers. </a:t>
            </a:r>
            <a:endParaRPr sz="1200">
              <a:solidFill>
                <a:schemeClr val="dk1"/>
              </a:solidFill>
              <a:highlight>
                <a:srgbClr val="FFFFFF"/>
              </a:highlight>
            </a:endParaRPr>
          </a:p>
          <a:p>
            <a:pPr marL="457200" lvl="0" indent="-304800" algn="l" rtl="0">
              <a:lnSpc>
                <a:spcPct val="115000"/>
              </a:lnSpc>
              <a:spcBef>
                <a:spcPts val="1000"/>
              </a:spcBef>
              <a:spcAft>
                <a:spcPts val="0"/>
              </a:spcAft>
              <a:buClr>
                <a:schemeClr val="dk1"/>
              </a:buClr>
              <a:buSzPts val="1200"/>
              <a:buChar char="●"/>
            </a:pPr>
            <a:r>
              <a:rPr lang="en" sz="1200">
                <a:solidFill>
                  <a:schemeClr val="dk1"/>
                </a:solidFill>
                <a:highlight>
                  <a:srgbClr val="FFFFFF"/>
                </a:highlight>
              </a:rPr>
              <a:t>The weight parameters update until they become insignificant.</a:t>
            </a:r>
            <a:endParaRPr sz="1200">
              <a:solidFill>
                <a:schemeClr val="dk1"/>
              </a:solidFill>
              <a:highlight>
                <a:srgbClr val="FFFFFF"/>
              </a:highlight>
            </a:endParaRPr>
          </a:p>
          <a:p>
            <a:pPr marL="457200" lvl="0" indent="-304800" algn="l" rtl="0">
              <a:lnSpc>
                <a:spcPct val="115000"/>
              </a:lnSpc>
              <a:spcBef>
                <a:spcPts val="1000"/>
              </a:spcBef>
              <a:spcAft>
                <a:spcPts val="0"/>
              </a:spcAft>
              <a:buClr>
                <a:schemeClr val="dk1"/>
              </a:buClr>
              <a:buSzPts val="1200"/>
              <a:buChar char="●"/>
            </a:pPr>
            <a:r>
              <a:rPr lang="en" sz="1200">
                <a:solidFill>
                  <a:schemeClr val="dk1"/>
                </a:solidFill>
                <a:highlight>
                  <a:srgbClr val="FFFFFF"/>
                </a:highlight>
              </a:rPr>
              <a:t>It will result in an algorithm that is no longer learning.</a:t>
            </a:r>
            <a:endParaRPr sz="1200">
              <a:solidFill>
                <a:schemeClr val="dk1"/>
              </a:solidFill>
              <a:highlight>
                <a:srgbClr val="FFFFFF"/>
              </a:highlight>
            </a:endParaRPr>
          </a:p>
          <a:p>
            <a:pPr marL="0" lvl="0" indent="0" algn="l" rtl="0">
              <a:lnSpc>
                <a:spcPct val="115000"/>
              </a:lnSpc>
              <a:spcBef>
                <a:spcPts val="1200"/>
              </a:spcBef>
              <a:spcAft>
                <a:spcPts val="0"/>
              </a:spcAft>
              <a:buNone/>
            </a:pPr>
            <a:r>
              <a:rPr lang="en" sz="1200" b="1">
                <a:solidFill>
                  <a:schemeClr val="dk1"/>
                </a:solidFill>
                <a:highlight>
                  <a:srgbClr val="FFFFFF"/>
                </a:highlight>
              </a:rPr>
              <a:t>Solution</a:t>
            </a:r>
            <a:r>
              <a:rPr lang="en" sz="1200">
                <a:solidFill>
                  <a:schemeClr val="dk1"/>
                </a:solidFill>
                <a:highlight>
                  <a:srgbClr val="FFFFFF"/>
                </a:highlight>
              </a:rPr>
              <a:t>: </a:t>
            </a:r>
            <a:r>
              <a:rPr lang="en" sz="1200">
                <a:solidFill>
                  <a:srgbClr val="0000FF"/>
                </a:solidFill>
                <a:highlight>
                  <a:srgbClr val="FFFFFF"/>
                </a:highlight>
              </a:rPr>
              <a:t>Replace the activation function of the network</a:t>
            </a:r>
            <a:endParaRPr sz="1200">
              <a:solidFill>
                <a:srgbClr val="0000FF"/>
              </a:solidFill>
              <a:highlight>
                <a:srgbClr val="FFFFFF"/>
              </a:highlight>
            </a:endParaRPr>
          </a:p>
          <a:p>
            <a:pPr marL="457200" lvl="0" indent="0" algn="l" rtl="0">
              <a:lnSpc>
                <a:spcPct val="115000"/>
              </a:lnSpc>
              <a:spcBef>
                <a:spcPts val="1200"/>
              </a:spcBef>
              <a:spcAft>
                <a:spcPts val="0"/>
              </a:spcAft>
              <a:buNone/>
            </a:pPr>
            <a:endParaRPr sz="1200">
              <a:solidFill>
                <a:schemeClr val="dk1"/>
              </a:solidFill>
              <a:highlight>
                <a:srgbClr val="FFFFFF"/>
              </a:highlight>
            </a:endParaRPr>
          </a:p>
          <a:p>
            <a:pPr marL="457200" lvl="0" indent="-304800" algn="l" rtl="0">
              <a:lnSpc>
                <a:spcPct val="115000"/>
              </a:lnSpc>
              <a:spcBef>
                <a:spcPts val="1200"/>
              </a:spcBef>
              <a:spcAft>
                <a:spcPts val="0"/>
              </a:spcAft>
              <a:buClr>
                <a:schemeClr val="dk1"/>
              </a:buClr>
              <a:buSzPts val="1200"/>
              <a:buChar char="●"/>
            </a:pPr>
            <a:r>
              <a:rPr lang="en" sz="1200" b="1">
                <a:solidFill>
                  <a:schemeClr val="dk1"/>
                </a:solidFill>
                <a:highlight>
                  <a:srgbClr val="FFFFFF"/>
                </a:highlight>
              </a:rPr>
              <a:t>Exploding gradient</a:t>
            </a:r>
            <a:r>
              <a:rPr lang="en" sz="1200">
                <a:solidFill>
                  <a:schemeClr val="dk1"/>
                </a:solidFill>
                <a:highlight>
                  <a:srgbClr val="FFFFFF"/>
                </a:highlight>
              </a:rPr>
              <a:t> happens when the gradient is too large, creating an unstable model. </a:t>
            </a:r>
            <a:endParaRPr sz="1200">
              <a:solidFill>
                <a:schemeClr val="dk1"/>
              </a:solidFill>
              <a:highlight>
                <a:srgbClr val="FFFFFF"/>
              </a:highlight>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highlight>
                  <a:srgbClr val="FFFFFF"/>
                </a:highlight>
              </a:rPr>
              <a:t>The model weights will grow too large, and they will eventually be represented as NaN. </a:t>
            </a:r>
            <a:endParaRPr sz="1200">
              <a:solidFill>
                <a:schemeClr val="dk1"/>
              </a:solidFill>
              <a:highlight>
                <a:srgbClr val="FFFFFF"/>
              </a:highlight>
            </a:endParaRPr>
          </a:p>
          <a:p>
            <a:pPr marL="0" lvl="0" indent="0" algn="l" rtl="0">
              <a:lnSpc>
                <a:spcPct val="115000"/>
              </a:lnSpc>
              <a:spcBef>
                <a:spcPts val="1200"/>
              </a:spcBef>
              <a:spcAft>
                <a:spcPts val="1200"/>
              </a:spcAft>
              <a:buNone/>
            </a:pPr>
            <a:r>
              <a:rPr lang="en" sz="1200" b="1">
                <a:solidFill>
                  <a:schemeClr val="dk1"/>
                </a:solidFill>
                <a:highlight>
                  <a:srgbClr val="FFFFFF"/>
                </a:highlight>
              </a:rPr>
              <a:t>Solution</a:t>
            </a:r>
            <a:r>
              <a:rPr lang="en" sz="1200">
                <a:solidFill>
                  <a:schemeClr val="dk1"/>
                </a:solidFill>
                <a:highlight>
                  <a:srgbClr val="FFFFFF"/>
                </a:highlight>
              </a:rPr>
              <a:t>:  </a:t>
            </a:r>
            <a:r>
              <a:rPr lang="en" sz="1200">
                <a:solidFill>
                  <a:srgbClr val="0000FF"/>
                </a:solidFill>
                <a:highlight>
                  <a:srgbClr val="FFFFFF"/>
                </a:highlight>
              </a:rPr>
              <a:t>Leverage a dimensionality reduction technique, which can help to minimize complexity within the model.</a:t>
            </a:r>
            <a:endParaRPr sz="1200">
              <a:solidFill>
                <a:srgbClr val="0000FF"/>
              </a:solidFill>
            </a:endParaRPr>
          </a:p>
        </p:txBody>
      </p:sp>
      <p:pic>
        <p:nvPicPr>
          <p:cNvPr id="366" name="Google Shape;366;p50"/>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Activation Function - </a:t>
            </a:r>
            <a:r>
              <a:rPr lang="en" sz="2750" b="1"/>
              <a:t>Sigmoid Function</a:t>
            </a:r>
            <a:endParaRPr sz="2750" b="1"/>
          </a:p>
        </p:txBody>
      </p:sp>
      <p:sp>
        <p:nvSpPr>
          <p:cNvPr id="372" name="Google Shape;372;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Sigmoid accepts a number as input and returns a number between 0 and 1. </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Qualities of activation functions: nonlinearity, continuous differentiation, monotonicity, and a set output range.</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It is mainly used in binary classification problems. </a:t>
            </a:r>
            <a:endParaRPr sz="120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It gives the probability of an existence of a particular class.</a:t>
            </a:r>
            <a:endParaRPr sz="1200">
              <a:solidFill>
                <a:schemeClr val="dk1"/>
              </a:solidFill>
            </a:endParaRPr>
          </a:p>
        </p:txBody>
      </p:sp>
      <p:pic>
        <p:nvPicPr>
          <p:cNvPr id="373" name="Google Shape;373;p51"/>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374" name="Google Shape;374;p51"/>
          <p:cNvPicPr preferRelativeResize="0"/>
          <p:nvPr/>
        </p:nvPicPr>
        <p:blipFill>
          <a:blip r:embed="rId4">
            <a:alphaModFix/>
          </a:blip>
          <a:stretch>
            <a:fillRect/>
          </a:stretch>
        </p:blipFill>
        <p:spPr>
          <a:xfrm>
            <a:off x="2581975" y="2874525"/>
            <a:ext cx="2953425" cy="196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77" name="Google Shape;77;p16"/>
          <p:cNvSpPr txBox="1">
            <a:spLocks noGrp="1"/>
          </p:cNvSpPr>
          <p:nvPr>
            <p:ph type="body" idx="1"/>
          </p:nvPr>
        </p:nvSpPr>
        <p:spPr>
          <a:xfrm>
            <a:off x="311700" y="1152475"/>
            <a:ext cx="4617600" cy="34164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chemeClr val="dk1"/>
                </a:solidFill>
                <a:highlight>
                  <a:srgbClr val="FFFFFF"/>
                </a:highlight>
                <a:latin typeface="Roboto"/>
                <a:ea typeface="Roboto"/>
                <a:cs typeface="Roboto"/>
                <a:sym typeface="Roboto"/>
              </a:rPr>
              <a:t>Health Care</a:t>
            </a:r>
            <a:endParaRPr sz="1700" b="1">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Deep Learning has found its application in the Healthcare sector.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Computer-aided disease detection and computer-aided diagnosis have been possible using Deep Learning.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Example Use Case:</a:t>
            </a:r>
            <a:endParaRPr sz="1200">
              <a:solidFill>
                <a:schemeClr val="dk1"/>
              </a:solidFill>
              <a:highlight>
                <a:srgbClr val="FFFFFF"/>
              </a:highlight>
              <a:latin typeface="Roboto"/>
              <a:ea typeface="Roboto"/>
              <a:cs typeface="Roboto"/>
              <a:sym typeface="Roboto"/>
            </a:endParaRPr>
          </a:p>
          <a:p>
            <a:pPr marL="914400" lvl="1"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Medical research, drug discovery, and diagnosis of life-threatening diseases such as cancer and diabetic retinopathy through the process of medical imaging.</a:t>
            </a:r>
            <a:endParaRPr>
              <a:solidFill>
                <a:schemeClr val="dk1"/>
              </a:solidFill>
            </a:endParaRPr>
          </a:p>
        </p:txBody>
      </p:sp>
      <p:pic>
        <p:nvPicPr>
          <p:cNvPr id="78" name="Google Shape;78;p16"/>
          <p:cNvPicPr preferRelativeResize="0"/>
          <p:nvPr/>
        </p:nvPicPr>
        <p:blipFill>
          <a:blip r:embed="rId3">
            <a:alphaModFix/>
          </a:blip>
          <a:stretch>
            <a:fillRect/>
          </a:stretch>
        </p:blipFill>
        <p:spPr>
          <a:xfrm>
            <a:off x="5317000" y="2082150"/>
            <a:ext cx="3276600" cy="2184400"/>
          </a:xfrm>
          <a:prstGeom prst="rect">
            <a:avLst/>
          </a:prstGeom>
          <a:noFill/>
          <a:ln>
            <a:noFill/>
          </a:ln>
        </p:spPr>
      </p:pic>
      <p:pic>
        <p:nvPicPr>
          <p:cNvPr id="79" name="Google Shape;79;p16"/>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Activation Function - </a:t>
            </a:r>
            <a:r>
              <a:rPr lang="en" sz="2750" b="1"/>
              <a:t>Sigmoid Function</a:t>
            </a:r>
            <a:endParaRPr/>
          </a:p>
        </p:txBody>
      </p:sp>
      <p:sp>
        <p:nvSpPr>
          <p:cNvPr id="380" name="Google Shape;380;p52"/>
          <p:cNvSpPr txBox="1">
            <a:spLocks noGrp="1"/>
          </p:cNvSpPr>
          <p:nvPr>
            <p:ph type="body" idx="1"/>
          </p:nvPr>
        </p:nvSpPr>
        <p:spPr>
          <a:xfrm>
            <a:off x="311700" y="1152475"/>
            <a:ext cx="8520600" cy="3834000"/>
          </a:xfrm>
          <a:prstGeom prst="rect">
            <a:avLst/>
          </a:prstGeom>
        </p:spPr>
        <p:txBody>
          <a:bodyPr spcFirstLastPara="1" wrap="square" lIns="91425" tIns="91425" rIns="91425" bIns="91425" anchor="t" anchorCtr="0">
            <a:noAutofit/>
          </a:bodyPr>
          <a:lstStyle/>
          <a:p>
            <a:pPr marL="0" marR="50800" lvl="0" indent="0" algn="l" rtl="0">
              <a:lnSpc>
                <a:spcPct val="150000"/>
              </a:lnSpc>
              <a:spcBef>
                <a:spcPts val="0"/>
              </a:spcBef>
              <a:spcAft>
                <a:spcPts val="0"/>
              </a:spcAft>
              <a:buNone/>
            </a:pPr>
            <a:r>
              <a:rPr lang="en" sz="1200" b="1">
                <a:solidFill>
                  <a:srgbClr val="111111"/>
                </a:solidFill>
                <a:highlight>
                  <a:srgbClr val="FFFFFF"/>
                </a:highlight>
              </a:rPr>
              <a:t>Advantages</a:t>
            </a:r>
            <a:endParaRPr sz="1200" b="1">
              <a:solidFill>
                <a:srgbClr val="111111"/>
              </a:solidFill>
              <a:highlight>
                <a:srgbClr val="FFFFFF"/>
              </a:highlight>
            </a:endParaRPr>
          </a:p>
          <a:p>
            <a:pPr marL="457200" marR="50800" lvl="0" indent="-304800" algn="l" rtl="0">
              <a:lnSpc>
                <a:spcPct val="150000"/>
              </a:lnSpc>
              <a:spcBef>
                <a:spcPts val="1600"/>
              </a:spcBef>
              <a:spcAft>
                <a:spcPts val="0"/>
              </a:spcAft>
              <a:buClr>
                <a:srgbClr val="111111"/>
              </a:buClr>
              <a:buSzPts val="1200"/>
              <a:buChar char="●"/>
            </a:pPr>
            <a:r>
              <a:rPr lang="en" sz="1200">
                <a:solidFill>
                  <a:srgbClr val="111111"/>
                </a:solidFill>
                <a:highlight>
                  <a:srgbClr val="FFFFFF"/>
                </a:highlight>
              </a:rPr>
              <a:t>It is non-linear in nature. Combinations of this function are also non-linear, and it will give an analogue activation, unlike binary step activation function. It has a </a:t>
            </a:r>
            <a:r>
              <a:rPr lang="en" sz="1200" b="1">
                <a:solidFill>
                  <a:srgbClr val="111111"/>
                </a:solidFill>
                <a:highlight>
                  <a:srgbClr val="FFFFFF"/>
                </a:highlight>
              </a:rPr>
              <a:t>smooth gradient </a:t>
            </a:r>
            <a:r>
              <a:rPr lang="en" sz="1200">
                <a:solidFill>
                  <a:srgbClr val="111111"/>
                </a:solidFill>
                <a:highlight>
                  <a:srgbClr val="FFFFFF"/>
                </a:highlight>
              </a:rPr>
              <a:t>too, and It’s good for a classifier type problem.</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The output of the activation function is always going to be in the range (0,1) compared to (-∞, ∞) of linear activation function. As a result, we </a:t>
            </a:r>
            <a:r>
              <a:rPr lang="en" sz="1200" b="1">
                <a:solidFill>
                  <a:srgbClr val="111111"/>
                </a:solidFill>
                <a:highlight>
                  <a:srgbClr val="FFFFFF"/>
                </a:highlight>
              </a:rPr>
              <a:t>have defined a range</a:t>
            </a:r>
            <a:r>
              <a:rPr lang="en" sz="1200">
                <a:solidFill>
                  <a:srgbClr val="111111"/>
                </a:solidFill>
                <a:highlight>
                  <a:srgbClr val="FFFFFF"/>
                </a:highlight>
              </a:rPr>
              <a:t> for our activations.</a:t>
            </a:r>
            <a:endParaRPr sz="1200">
              <a:solidFill>
                <a:srgbClr val="111111"/>
              </a:solidFill>
              <a:highlight>
                <a:srgbClr val="FFFFFF"/>
              </a:highlight>
            </a:endParaRPr>
          </a:p>
          <a:p>
            <a:pPr marL="0" marR="50800" lvl="0" indent="0" algn="l" rtl="0">
              <a:lnSpc>
                <a:spcPct val="150000"/>
              </a:lnSpc>
              <a:spcBef>
                <a:spcPts val="1600"/>
              </a:spcBef>
              <a:spcAft>
                <a:spcPts val="0"/>
              </a:spcAft>
              <a:buNone/>
            </a:pPr>
            <a:r>
              <a:rPr lang="en" sz="1200" b="1">
                <a:solidFill>
                  <a:srgbClr val="111111"/>
                </a:solidFill>
                <a:highlight>
                  <a:srgbClr val="FFFFFF"/>
                </a:highlight>
              </a:rPr>
              <a:t>Disadvantages</a:t>
            </a:r>
            <a:endParaRPr sz="1200" b="1">
              <a:solidFill>
                <a:srgbClr val="111111"/>
              </a:solidFill>
              <a:highlight>
                <a:srgbClr val="FFFFFF"/>
              </a:highlight>
            </a:endParaRPr>
          </a:p>
          <a:p>
            <a:pPr marL="457200" marR="50800" lvl="0" indent="-304800" algn="l" rtl="0">
              <a:lnSpc>
                <a:spcPct val="150000"/>
              </a:lnSpc>
              <a:spcBef>
                <a:spcPts val="1600"/>
              </a:spcBef>
              <a:spcAft>
                <a:spcPts val="0"/>
              </a:spcAft>
              <a:buClr>
                <a:srgbClr val="111111"/>
              </a:buClr>
              <a:buSzPts val="1200"/>
              <a:buChar char="●"/>
            </a:pPr>
            <a:r>
              <a:rPr lang="en" sz="1200">
                <a:solidFill>
                  <a:srgbClr val="111111"/>
                </a:solidFill>
                <a:highlight>
                  <a:srgbClr val="FFFFFF"/>
                </a:highlight>
              </a:rPr>
              <a:t>Sigmoid function gives rise to a problem of </a:t>
            </a:r>
            <a:r>
              <a:rPr lang="en" sz="1200" b="1">
                <a:solidFill>
                  <a:srgbClr val="111111"/>
                </a:solidFill>
                <a:highlight>
                  <a:srgbClr val="FFFFFF"/>
                </a:highlight>
              </a:rPr>
              <a:t>“Vanishing gradients”</a:t>
            </a:r>
            <a:r>
              <a:rPr lang="en" sz="1200">
                <a:solidFill>
                  <a:srgbClr val="111111"/>
                </a:solidFill>
                <a:highlight>
                  <a:srgbClr val="FFFFFF"/>
                </a:highlight>
              </a:rPr>
              <a:t> and Sigmoids saturate and kill gradients.</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Its output </a:t>
            </a:r>
            <a:r>
              <a:rPr lang="en" sz="1200" b="1">
                <a:solidFill>
                  <a:srgbClr val="111111"/>
                </a:solidFill>
                <a:highlight>
                  <a:srgbClr val="FFFFFF"/>
                </a:highlight>
              </a:rPr>
              <a:t>isn’t zero centred,</a:t>
            </a:r>
            <a:r>
              <a:rPr lang="en" sz="1200">
                <a:solidFill>
                  <a:srgbClr val="111111"/>
                </a:solidFill>
                <a:highlight>
                  <a:srgbClr val="FFFFFF"/>
                </a:highlight>
              </a:rPr>
              <a:t> and it makes the gradient updates go too far in different directions. The output value is between zero and one, so it </a:t>
            </a:r>
            <a:r>
              <a:rPr lang="en" sz="1200" b="1">
                <a:solidFill>
                  <a:srgbClr val="111111"/>
                </a:solidFill>
                <a:highlight>
                  <a:srgbClr val="FFFFFF"/>
                </a:highlight>
              </a:rPr>
              <a:t>makes optimization harder</a:t>
            </a:r>
            <a:r>
              <a:rPr lang="en" sz="1200">
                <a:solidFill>
                  <a:srgbClr val="111111"/>
                </a:solidFill>
                <a:highlight>
                  <a:srgbClr val="FFFFFF"/>
                </a:highlight>
              </a:rPr>
              <a:t>.</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The network </a:t>
            </a:r>
            <a:r>
              <a:rPr lang="en" sz="1200" b="1">
                <a:solidFill>
                  <a:srgbClr val="111111"/>
                </a:solidFill>
                <a:highlight>
                  <a:srgbClr val="FFFFFF"/>
                </a:highlight>
              </a:rPr>
              <a:t>refuses to</a:t>
            </a:r>
            <a:r>
              <a:rPr lang="en" sz="1200">
                <a:solidFill>
                  <a:srgbClr val="111111"/>
                </a:solidFill>
                <a:highlight>
                  <a:srgbClr val="FFFFFF"/>
                </a:highlight>
              </a:rPr>
              <a:t> </a:t>
            </a:r>
            <a:r>
              <a:rPr lang="en" sz="1200" b="1">
                <a:solidFill>
                  <a:srgbClr val="111111"/>
                </a:solidFill>
                <a:highlight>
                  <a:srgbClr val="FFFFFF"/>
                </a:highlight>
              </a:rPr>
              <a:t>learn more</a:t>
            </a:r>
            <a:r>
              <a:rPr lang="en" sz="1200">
                <a:solidFill>
                  <a:srgbClr val="111111"/>
                </a:solidFill>
                <a:highlight>
                  <a:srgbClr val="FFFFFF"/>
                </a:highlight>
              </a:rPr>
              <a:t> </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The network is </a:t>
            </a:r>
            <a:r>
              <a:rPr lang="en" sz="1200" b="1">
                <a:solidFill>
                  <a:srgbClr val="111111"/>
                </a:solidFill>
                <a:highlight>
                  <a:srgbClr val="FFFFFF"/>
                </a:highlight>
              </a:rPr>
              <a:t>extremely slow</a:t>
            </a:r>
            <a:r>
              <a:rPr lang="en" sz="1200">
                <a:solidFill>
                  <a:srgbClr val="111111"/>
                </a:solidFill>
                <a:highlight>
                  <a:srgbClr val="FFFFFF"/>
                </a:highlight>
              </a:rPr>
              <a:t>.</a:t>
            </a:r>
            <a:endParaRPr sz="1200">
              <a:solidFill>
                <a:srgbClr val="111111"/>
              </a:solidFill>
              <a:highlight>
                <a:srgbClr val="FFFFFF"/>
              </a:highlight>
            </a:endParaRPr>
          </a:p>
          <a:p>
            <a:pPr marL="0" lvl="0" indent="0" algn="l" rtl="0">
              <a:lnSpc>
                <a:spcPct val="150000"/>
              </a:lnSpc>
              <a:spcBef>
                <a:spcPts val="1600"/>
              </a:spcBef>
              <a:spcAft>
                <a:spcPts val="1200"/>
              </a:spcAft>
              <a:buNone/>
            </a:pPr>
            <a:endParaRPr sz="1200"/>
          </a:p>
        </p:txBody>
      </p:sp>
      <p:pic>
        <p:nvPicPr>
          <p:cNvPr id="381" name="Google Shape;381;p52"/>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Activation Function - </a:t>
            </a:r>
            <a:r>
              <a:rPr lang="en" sz="2750" b="1"/>
              <a:t>Softmax Function</a:t>
            </a:r>
            <a:endParaRPr sz="2750" b="1"/>
          </a:p>
        </p:txBody>
      </p:sp>
      <p:sp>
        <p:nvSpPr>
          <p:cNvPr id="387" name="Google Shape;387;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It is a combination of many sigmoids. </a:t>
            </a:r>
            <a:endParaRPr sz="1200">
              <a:solidFill>
                <a:schemeClr val="dk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It determines relative probability. </a:t>
            </a:r>
            <a:endParaRPr sz="1200">
              <a:solidFill>
                <a:schemeClr val="dk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Similar to the sigmoid activation function, the Softmax function returns the probability of each class/labels. </a:t>
            </a:r>
            <a:endParaRPr sz="1200">
              <a:solidFill>
                <a:schemeClr val="dk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In multi-class classification, softmax activation function is most commonly used for the last layer of the neural network.</a:t>
            </a:r>
            <a:endParaRPr sz="1200">
              <a:solidFill>
                <a:schemeClr val="dk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The softmax function gives the probability of the current class with respect to others. </a:t>
            </a:r>
            <a:endParaRPr sz="1200">
              <a:solidFill>
                <a:schemeClr val="dk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chemeClr val="dk1"/>
                </a:solidFill>
                <a:highlight>
                  <a:srgbClr val="FFFFFF"/>
                </a:highlight>
              </a:rPr>
              <a:t>It also considers the possibility of other classes too.</a:t>
            </a:r>
            <a:endParaRPr sz="1200">
              <a:solidFill>
                <a:schemeClr val="dk1"/>
              </a:solidFill>
              <a:highlight>
                <a:srgbClr val="FFFFFF"/>
              </a:highlight>
            </a:endParaRPr>
          </a:p>
        </p:txBody>
      </p:sp>
      <p:pic>
        <p:nvPicPr>
          <p:cNvPr id="388" name="Google Shape;388;p53"/>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389" name="Google Shape;389;p53"/>
          <p:cNvPicPr preferRelativeResize="0"/>
          <p:nvPr/>
        </p:nvPicPr>
        <p:blipFill>
          <a:blip r:embed="rId4">
            <a:alphaModFix/>
          </a:blip>
          <a:stretch>
            <a:fillRect/>
          </a:stretch>
        </p:blipFill>
        <p:spPr>
          <a:xfrm>
            <a:off x="5929325" y="3187550"/>
            <a:ext cx="2729600" cy="1829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t>Activation Function - Softmax Function</a:t>
            </a:r>
            <a:endParaRPr sz="2500"/>
          </a:p>
        </p:txBody>
      </p:sp>
      <p:sp>
        <p:nvSpPr>
          <p:cNvPr id="395" name="Google Shape;395;p54"/>
          <p:cNvSpPr txBox="1">
            <a:spLocks noGrp="1"/>
          </p:cNvSpPr>
          <p:nvPr>
            <p:ph type="body" idx="1"/>
          </p:nvPr>
        </p:nvSpPr>
        <p:spPr>
          <a:xfrm>
            <a:off x="311700" y="1152475"/>
            <a:ext cx="8520600" cy="3834000"/>
          </a:xfrm>
          <a:prstGeom prst="rect">
            <a:avLst/>
          </a:prstGeom>
        </p:spPr>
        <p:txBody>
          <a:bodyPr spcFirstLastPara="1" wrap="square" lIns="91425" tIns="91425" rIns="91425" bIns="91425" anchor="t" anchorCtr="0">
            <a:noAutofit/>
          </a:bodyPr>
          <a:lstStyle/>
          <a:p>
            <a:pPr marL="0" marR="50800" lvl="0" indent="0" algn="l" rtl="0">
              <a:lnSpc>
                <a:spcPct val="150000"/>
              </a:lnSpc>
              <a:spcBef>
                <a:spcPts val="0"/>
              </a:spcBef>
              <a:spcAft>
                <a:spcPts val="0"/>
              </a:spcAft>
              <a:buNone/>
            </a:pPr>
            <a:r>
              <a:rPr lang="en" sz="1200" b="1">
                <a:solidFill>
                  <a:srgbClr val="111111"/>
                </a:solidFill>
                <a:highlight>
                  <a:srgbClr val="FFFFFF"/>
                </a:highlight>
              </a:rPr>
              <a:t>Advantages</a:t>
            </a:r>
            <a:endParaRPr sz="1200" b="1">
              <a:solidFill>
                <a:srgbClr val="111111"/>
              </a:solidFill>
              <a:highlight>
                <a:srgbClr val="FFFFFF"/>
              </a:highlight>
            </a:endParaRPr>
          </a:p>
          <a:p>
            <a:pPr marL="457200" marR="50800" lvl="0" indent="-304800" algn="l" rtl="0">
              <a:lnSpc>
                <a:spcPct val="200000"/>
              </a:lnSpc>
              <a:spcBef>
                <a:spcPts val="1600"/>
              </a:spcBef>
              <a:spcAft>
                <a:spcPts val="0"/>
              </a:spcAft>
              <a:buClr>
                <a:srgbClr val="111111"/>
              </a:buClr>
              <a:buSzPts val="1200"/>
              <a:buChar char="●"/>
            </a:pPr>
            <a:r>
              <a:rPr lang="en" sz="1200">
                <a:solidFill>
                  <a:srgbClr val="111111"/>
                </a:solidFill>
                <a:highlight>
                  <a:srgbClr val="FFFFFF"/>
                </a:highlight>
              </a:rPr>
              <a:t>Good</a:t>
            </a:r>
            <a:r>
              <a:rPr lang="en" sz="1200" b="1">
                <a:solidFill>
                  <a:srgbClr val="111111"/>
                </a:solidFill>
                <a:highlight>
                  <a:srgbClr val="FFFFFF"/>
                </a:highlight>
              </a:rPr>
              <a:t> for multi-label classification</a:t>
            </a:r>
            <a:r>
              <a:rPr lang="en" sz="1200">
                <a:solidFill>
                  <a:srgbClr val="111111"/>
                </a:solidFill>
                <a:highlight>
                  <a:srgbClr val="FFFFFF"/>
                </a:highlight>
              </a:rPr>
              <a:t> and regression tasks.</a:t>
            </a:r>
            <a:endParaRPr sz="1200">
              <a:solidFill>
                <a:srgbClr val="111111"/>
              </a:solidFill>
              <a:highlight>
                <a:srgbClr val="FFFFFF"/>
              </a:highlight>
            </a:endParaRPr>
          </a:p>
          <a:p>
            <a:pPr marL="0" marR="50800" lvl="0" indent="0" algn="l" rtl="0">
              <a:lnSpc>
                <a:spcPct val="150000"/>
              </a:lnSpc>
              <a:spcBef>
                <a:spcPts val="1600"/>
              </a:spcBef>
              <a:spcAft>
                <a:spcPts val="0"/>
              </a:spcAft>
              <a:buNone/>
            </a:pPr>
            <a:r>
              <a:rPr lang="en" sz="1200" b="1">
                <a:solidFill>
                  <a:srgbClr val="111111"/>
                </a:solidFill>
                <a:highlight>
                  <a:srgbClr val="FFFFFF"/>
                </a:highlight>
              </a:rPr>
              <a:t>Disadvantages</a:t>
            </a:r>
            <a:endParaRPr sz="1200" b="1">
              <a:solidFill>
                <a:srgbClr val="111111"/>
              </a:solidFill>
              <a:highlight>
                <a:srgbClr val="FFFFFF"/>
              </a:highlight>
            </a:endParaRPr>
          </a:p>
          <a:p>
            <a:pPr marL="457200" marR="50800" lvl="0" indent="-304800" algn="l" rtl="0">
              <a:lnSpc>
                <a:spcPct val="200000"/>
              </a:lnSpc>
              <a:spcBef>
                <a:spcPts val="1600"/>
              </a:spcBef>
              <a:spcAft>
                <a:spcPts val="0"/>
              </a:spcAft>
              <a:buClr>
                <a:srgbClr val="111111"/>
              </a:buClr>
              <a:buSzPts val="1200"/>
              <a:buChar char="●"/>
            </a:pPr>
            <a:r>
              <a:rPr lang="en" sz="1200">
                <a:solidFill>
                  <a:srgbClr val="111111"/>
                </a:solidFill>
                <a:highlight>
                  <a:srgbClr val="FFFFFF"/>
                </a:highlight>
              </a:rPr>
              <a:t>Information can be lost if absolute (modulus) values are used, but the exponential takes care of this on its own.</a:t>
            </a:r>
            <a:endParaRPr sz="1200">
              <a:solidFill>
                <a:srgbClr val="111111"/>
              </a:solidFill>
              <a:highlight>
                <a:srgbClr val="FFFFFF"/>
              </a:highlight>
            </a:endParaRPr>
          </a:p>
          <a:p>
            <a:pPr marL="0" lvl="0" indent="0" algn="l" rtl="0">
              <a:lnSpc>
                <a:spcPct val="150000"/>
              </a:lnSpc>
              <a:spcBef>
                <a:spcPts val="1600"/>
              </a:spcBef>
              <a:spcAft>
                <a:spcPts val="1200"/>
              </a:spcAft>
              <a:buNone/>
            </a:pPr>
            <a:endParaRPr sz="1200"/>
          </a:p>
        </p:txBody>
      </p:sp>
      <p:pic>
        <p:nvPicPr>
          <p:cNvPr id="396" name="Google Shape;396;p54"/>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t>Activation Function - Tanh </a:t>
            </a:r>
            <a:r>
              <a:rPr lang="en" sz="2500" b="1">
                <a:solidFill>
                  <a:srgbClr val="111111"/>
                </a:solidFill>
                <a:highlight>
                  <a:srgbClr val="FFFFFF"/>
                </a:highlight>
              </a:rPr>
              <a:t>(Hyperbolic Tangent)</a:t>
            </a:r>
            <a:endParaRPr sz="2500" b="1">
              <a:solidFill>
                <a:srgbClr val="111111"/>
              </a:solidFill>
              <a:highlight>
                <a:srgbClr val="FFFFFF"/>
              </a:highlight>
            </a:endParaRPr>
          </a:p>
          <a:p>
            <a:pPr marL="0" lvl="0" indent="0" algn="l" rtl="0">
              <a:spcBef>
                <a:spcPts val="0"/>
              </a:spcBef>
              <a:spcAft>
                <a:spcPts val="0"/>
              </a:spcAft>
              <a:buClr>
                <a:schemeClr val="dk1"/>
              </a:buClr>
              <a:buSzPts val="1100"/>
              <a:buFont typeface="Arial"/>
              <a:buNone/>
            </a:pPr>
            <a:r>
              <a:rPr lang="en" sz="2500" b="1"/>
              <a:t>Function</a:t>
            </a:r>
            <a:endParaRPr sz="2500"/>
          </a:p>
          <a:p>
            <a:pPr marL="0" lvl="0" indent="0" algn="l" rtl="0">
              <a:spcBef>
                <a:spcPts val="0"/>
              </a:spcBef>
              <a:spcAft>
                <a:spcPts val="0"/>
              </a:spcAft>
              <a:buNone/>
            </a:pPr>
            <a:endParaRPr sz="2500" b="1"/>
          </a:p>
        </p:txBody>
      </p:sp>
      <p:sp>
        <p:nvSpPr>
          <p:cNvPr id="402" name="Google Shape;402;p55"/>
          <p:cNvSpPr txBox="1">
            <a:spLocks noGrp="1"/>
          </p:cNvSpPr>
          <p:nvPr>
            <p:ph type="body" idx="1"/>
          </p:nvPr>
        </p:nvSpPr>
        <p:spPr>
          <a:xfrm>
            <a:off x="311700" y="1398125"/>
            <a:ext cx="8520600" cy="3170700"/>
          </a:xfrm>
          <a:prstGeom prst="rect">
            <a:avLst/>
          </a:prstGeom>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chemeClr val="dk1"/>
              </a:buClr>
              <a:buSzPts val="1200"/>
              <a:buChar char="●"/>
            </a:pPr>
            <a:r>
              <a:rPr lang="en" sz="1200">
                <a:solidFill>
                  <a:srgbClr val="111111"/>
                </a:solidFill>
                <a:highlight>
                  <a:srgbClr val="FFFFFF"/>
                </a:highlight>
              </a:rPr>
              <a:t>TanH compress a real-valued number to the range </a:t>
            </a:r>
            <a:r>
              <a:rPr lang="en" sz="1200" b="1">
                <a:solidFill>
                  <a:srgbClr val="111111"/>
                </a:solidFill>
                <a:highlight>
                  <a:srgbClr val="FFFFFF"/>
                </a:highlight>
              </a:rPr>
              <a:t>[-1, 1]</a:t>
            </a:r>
            <a:r>
              <a:rPr lang="en" sz="1200">
                <a:solidFill>
                  <a:srgbClr val="111111"/>
                </a:solidFill>
                <a:highlight>
                  <a:srgbClr val="FFFFFF"/>
                </a:highlight>
              </a:rPr>
              <a:t>. </a:t>
            </a:r>
            <a:endParaRPr sz="1200">
              <a:solidFill>
                <a:srgbClr val="11111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200">
                <a:solidFill>
                  <a:srgbClr val="111111"/>
                </a:solidFill>
                <a:highlight>
                  <a:srgbClr val="FFFFFF"/>
                </a:highlight>
              </a:rPr>
              <a:t>It’s non-linear and its output is </a:t>
            </a:r>
            <a:r>
              <a:rPr lang="en" sz="1200" b="1">
                <a:solidFill>
                  <a:srgbClr val="111111"/>
                </a:solidFill>
                <a:highlight>
                  <a:srgbClr val="FFFFFF"/>
                </a:highlight>
              </a:rPr>
              <a:t>zero-centered</a:t>
            </a:r>
            <a:r>
              <a:rPr lang="en" sz="1200">
                <a:solidFill>
                  <a:srgbClr val="111111"/>
                </a:solidFill>
                <a:highlight>
                  <a:srgbClr val="FFFFFF"/>
                </a:highlight>
              </a:rPr>
              <a:t>. </a:t>
            </a:r>
            <a:endParaRPr sz="1200">
              <a:solidFill>
                <a:schemeClr val="dk1"/>
              </a:solidFill>
              <a:highlight>
                <a:srgbClr val="FFFFFF"/>
              </a:highlight>
            </a:endParaRPr>
          </a:p>
        </p:txBody>
      </p:sp>
      <p:pic>
        <p:nvPicPr>
          <p:cNvPr id="403" name="Google Shape;403;p55"/>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404" name="Google Shape;404;p55"/>
          <p:cNvPicPr preferRelativeResize="0"/>
          <p:nvPr/>
        </p:nvPicPr>
        <p:blipFill>
          <a:blip r:embed="rId4">
            <a:alphaModFix/>
          </a:blip>
          <a:stretch>
            <a:fillRect/>
          </a:stretch>
        </p:blipFill>
        <p:spPr>
          <a:xfrm>
            <a:off x="3140875" y="2761850"/>
            <a:ext cx="2862250" cy="1918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Activation Function - Tanh </a:t>
            </a:r>
            <a:r>
              <a:rPr lang="en" sz="2500" b="1">
                <a:solidFill>
                  <a:srgbClr val="111111"/>
                </a:solidFill>
                <a:highlight>
                  <a:srgbClr val="FFFFFF"/>
                </a:highlight>
              </a:rPr>
              <a:t>(Hyperbolic Tangent)</a:t>
            </a:r>
            <a:endParaRPr sz="2500" b="1">
              <a:solidFill>
                <a:srgbClr val="111111"/>
              </a:solidFill>
              <a:highlight>
                <a:srgbClr val="FFFFFF"/>
              </a:highlight>
            </a:endParaRPr>
          </a:p>
          <a:p>
            <a:pPr marL="0" lvl="0" indent="0" algn="l" rtl="0">
              <a:spcBef>
                <a:spcPts val="0"/>
              </a:spcBef>
              <a:spcAft>
                <a:spcPts val="0"/>
              </a:spcAft>
              <a:buNone/>
            </a:pPr>
            <a:r>
              <a:rPr lang="en" sz="2500" b="1"/>
              <a:t>Function</a:t>
            </a:r>
            <a:endParaRPr sz="2500"/>
          </a:p>
        </p:txBody>
      </p:sp>
      <p:sp>
        <p:nvSpPr>
          <p:cNvPr id="410" name="Google Shape;410;p56"/>
          <p:cNvSpPr txBox="1">
            <a:spLocks noGrp="1"/>
          </p:cNvSpPr>
          <p:nvPr>
            <p:ph type="body" idx="1"/>
          </p:nvPr>
        </p:nvSpPr>
        <p:spPr>
          <a:xfrm>
            <a:off x="311700" y="1479775"/>
            <a:ext cx="8520600" cy="3506700"/>
          </a:xfrm>
          <a:prstGeom prst="rect">
            <a:avLst/>
          </a:prstGeom>
        </p:spPr>
        <p:txBody>
          <a:bodyPr spcFirstLastPara="1" wrap="square" lIns="91425" tIns="91425" rIns="91425" bIns="91425" anchor="t" anchorCtr="0">
            <a:noAutofit/>
          </a:bodyPr>
          <a:lstStyle/>
          <a:p>
            <a:pPr marL="0" marR="50800" lvl="0" indent="0" algn="l" rtl="0">
              <a:lnSpc>
                <a:spcPct val="150000"/>
              </a:lnSpc>
              <a:spcBef>
                <a:spcPts val="0"/>
              </a:spcBef>
              <a:spcAft>
                <a:spcPts val="0"/>
              </a:spcAft>
              <a:buNone/>
            </a:pPr>
            <a:r>
              <a:rPr lang="en" sz="1200" b="1">
                <a:solidFill>
                  <a:srgbClr val="111111"/>
                </a:solidFill>
                <a:highlight>
                  <a:srgbClr val="FFFFFF"/>
                </a:highlight>
              </a:rPr>
              <a:t>Advantages</a:t>
            </a:r>
            <a:endParaRPr sz="1200" b="1">
              <a:solidFill>
                <a:srgbClr val="111111"/>
              </a:solidFill>
              <a:highlight>
                <a:srgbClr val="FFFFFF"/>
              </a:highlight>
            </a:endParaRPr>
          </a:p>
          <a:p>
            <a:pPr marL="457200" lvl="0" indent="-304800" algn="l" rtl="0">
              <a:lnSpc>
                <a:spcPct val="200000"/>
              </a:lnSpc>
              <a:spcBef>
                <a:spcPts val="1600"/>
              </a:spcBef>
              <a:spcAft>
                <a:spcPts val="0"/>
              </a:spcAft>
              <a:buClr>
                <a:srgbClr val="111111"/>
              </a:buClr>
              <a:buSzPts val="1200"/>
              <a:buChar char="●"/>
            </a:pPr>
            <a:r>
              <a:rPr lang="en" sz="1200">
                <a:solidFill>
                  <a:srgbClr val="111111"/>
                </a:solidFill>
                <a:highlight>
                  <a:srgbClr val="FFFFFF"/>
                </a:highlight>
              </a:rPr>
              <a:t>The main advantage of this is that the negative inputs will be mapped strongly to the negative and zero inputs will be mapped to almost zero in the graph of TanH.</a:t>
            </a:r>
            <a:endParaRPr sz="1200">
              <a:solidFill>
                <a:srgbClr val="111111"/>
              </a:solidFill>
              <a:highlight>
                <a:srgbClr val="FFFFFF"/>
              </a:highlight>
            </a:endParaRPr>
          </a:p>
          <a:p>
            <a:pPr marL="457200" marR="50800" lvl="0" indent="-304800" algn="l" rtl="0">
              <a:lnSpc>
                <a:spcPct val="200000"/>
              </a:lnSpc>
              <a:spcBef>
                <a:spcPts val="0"/>
              </a:spcBef>
              <a:spcAft>
                <a:spcPts val="0"/>
              </a:spcAft>
              <a:buClr>
                <a:srgbClr val="111111"/>
              </a:buClr>
              <a:buSzPts val="1200"/>
              <a:buChar char="●"/>
            </a:pPr>
            <a:r>
              <a:rPr lang="en" sz="1200">
                <a:solidFill>
                  <a:srgbClr val="111111"/>
                </a:solidFill>
                <a:highlight>
                  <a:srgbClr val="FFFFFF"/>
                </a:highlight>
              </a:rPr>
              <a:t>TanH is zero-centered, and gradients do not have to move in a specific direction.</a:t>
            </a:r>
            <a:endParaRPr sz="1200">
              <a:solidFill>
                <a:srgbClr val="111111"/>
              </a:solidFill>
              <a:highlight>
                <a:srgbClr val="FFFFFF"/>
              </a:highlight>
            </a:endParaRPr>
          </a:p>
          <a:p>
            <a:pPr marL="0" marR="50800" lvl="0" indent="0" algn="l" rtl="0">
              <a:lnSpc>
                <a:spcPct val="150000"/>
              </a:lnSpc>
              <a:spcBef>
                <a:spcPts val="1600"/>
              </a:spcBef>
              <a:spcAft>
                <a:spcPts val="0"/>
              </a:spcAft>
              <a:buNone/>
            </a:pPr>
            <a:r>
              <a:rPr lang="en" sz="1200" b="1">
                <a:solidFill>
                  <a:srgbClr val="111111"/>
                </a:solidFill>
                <a:highlight>
                  <a:srgbClr val="FFFFFF"/>
                </a:highlight>
              </a:rPr>
              <a:t>Disadvantages</a:t>
            </a:r>
            <a:endParaRPr sz="1200" b="1">
              <a:solidFill>
                <a:srgbClr val="111111"/>
              </a:solidFill>
              <a:highlight>
                <a:srgbClr val="FFFFFF"/>
              </a:highlight>
            </a:endParaRPr>
          </a:p>
          <a:p>
            <a:pPr marL="457200" marR="50800" lvl="0" indent="-304800" algn="l" rtl="0">
              <a:lnSpc>
                <a:spcPct val="200000"/>
              </a:lnSpc>
              <a:spcBef>
                <a:spcPts val="1600"/>
              </a:spcBef>
              <a:spcAft>
                <a:spcPts val="0"/>
              </a:spcAft>
              <a:buClr>
                <a:srgbClr val="111111"/>
              </a:buClr>
              <a:buSzPts val="1200"/>
              <a:buChar char="●"/>
            </a:pPr>
            <a:r>
              <a:rPr lang="en" sz="1200">
                <a:solidFill>
                  <a:srgbClr val="111111"/>
                </a:solidFill>
                <a:highlight>
                  <a:srgbClr val="FFFFFF"/>
                </a:highlight>
              </a:rPr>
              <a:t>TanH also has the vanishing gradient problem, but the gradient is stronger for Tanh than sigmoid (derivatives are steeper).</a:t>
            </a:r>
            <a:endParaRPr sz="1200">
              <a:solidFill>
                <a:srgbClr val="111111"/>
              </a:solidFill>
              <a:highlight>
                <a:srgbClr val="FFFFFF"/>
              </a:highlight>
            </a:endParaRPr>
          </a:p>
          <a:p>
            <a:pPr marL="0" lvl="0" indent="0" algn="l" rtl="0">
              <a:lnSpc>
                <a:spcPct val="150000"/>
              </a:lnSpc>
              <a:spcBef>
                <a:spcPts val="1600"/>
              </a:spcBef>
              <a:spcAft>
                <a:spcPts val="1200"/>
              </a:spcAft>
              <a:buNone/>
            </a:pPr>
            <a:endParaRPr sz="1200"/>
          </a:p>
        </p:txBody>
      </p:sp>
      <p:pic>
        <p:nvPicPr>
          <p:cNvPr id="411" name="Google Shape;411;p56"/>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t>Activation Function - </a:t>
            </a:r>
            <a:r>
              <a:rPr lang="en" sz="2500" b="1">
                <a:solidFill>
                  <a:srgbClr val="111111"/>
                </a:solidFill>
                <a:highlight>
                  <a:srgbClr val="FFFFFF"/>
                </a:highlight>
              </a:rPr>
              <a:t>ReLU (Rectified Linear Unit)</a:t>
            </a:r>
            <a:endParaRPr sz="2500" b="1"/>
          </a:p>
          <a:p>
            <a:pPr marL="0" lvl="0" indent="0" algn="l" rtl="0">
              <a:spcBef>
                <a:spcPts val="0"/>
              </a:spcBef>
              <a:spcAft>
                <a:spcPts val="0"/>
              </a:spcAft>
              <a:buClr>
                <a:schemeClr val="dk1"/>
              </a:buClr>
              <a:buSzPts val="1100"/>
              <a:buFont typeface="Arial"/>
              <a:buNone/>
            </a:pPr>
            <a:r>
              <a:rPr lang="en" sz="2500" b="1"/>
              <a:t>Function</a:t>
            </a:r>
            <a:endParaRPr sz="2500"/>
          </a:p>
          <a:p>
            <a:pPr marL="0" lvl="0" indent="0" algn="l" rtl="0">
              <a:spcBef>
                <a:spcPts val="0"/>
              </a:spcBef>
              <a:spcAft>
                <a:spcPts val="0"/>
              </a:spcAft>
              <a:buNone/>
            </a:pPr>
            <a:endParaRPr sz="2500" b="1"/>
          </a:p>
        </p:txBody>
      </p:sp>
      <p:sp>
        <p:nvSpPr>
          <p:cNvPr id="417" name="Google Shape;417;p57"/>
          <p:cNvSpPr txBox="1">
            <a:spLocks noGrp="1"/>
          </p:cNvSpPr>
          <p:nvPr>
            <p:ph type="body" idx="1"/>
          </p:nvPr>
        </p:nvSpPr>
        <p:spPr>
          <a:xfrm>
            <a:off x="311700" y="1398125"/>
            <a:ext cx="8520600" cy="3170700"/>
          </a:xfrm>
          <a:prstGeom prst="rect">
            <a:avLst/>
          </a:prstGeom>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chemeClr val="dk1"/>
              </a:buClr>
              <a:buSzPts val="1200"/>
              <a:buChar char="●"/>
            </a:pPr>
            <a:r>
              <a:rPr lang="en" sz="1350">
                <a:solidFill>
                  <a:srgbClr val="111111"/>
                </a:solidFill>
                <a:highlight>
                  <a:srgbClr val="FFFFFF"/>
                </a:highlight>
              </a:rPr>
              <a:t>It is one of the most commonly used activation function in the applications. </a:t>
            </a:r>
            <a:endParaRPr sz="1350">
              <a:solidFill>
                <a:srgbClr val="11111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350">
                <a:solidFill>
                  <a:srgbClr val="111111"/>
                </a:solidFill>
                <a:highlight>
                  <a:srgbClr val="FFFFFF"/>
                </a:highlight>
              </a:rPr>
              <a:t>It’s solved the problem of vanishing gradient because the maximum value of the gradient of ReLU function is one. </a:t>
            </a:r>
            <a:endParaRPr sz="1350">
              <a:solidFill>
                <a:srgbClr val="111111"/>
              </a:solidFill>
              <a:highlight>
                <a:srgbClr val="FFFFFF"/>
              </a:highlight>
            </a:endParaRPr>
          </a:p>
          <a:p>
            <a:pPr marL="457200" lvl="0" indent="-304800" algn="l" rtl="0">
              <a:lnSpc>
                <a:spcPct val="200000"/>
              </a:lnSpc>
              <a:spcBef>
                <a:spcPts val="0"/>
              </a:spcBef>
              <a:spcAft>
                <a:spcPts val="0"/>
              </a:spcAft>
              <a:buClr>
                <a:schemeClr val="dk1"/>
              </a:buClr>
              <a:buSzPts val="1200"/>
              <a:buChar char="●"/>
            </a:pPr>
            <a:r>
              <a:rPr lang="en" sz="1350">
                <a:solidFill>
                  <a:srgbClr val="111111"/>
                </a:solidFill>
                <a:highlight>
                  <a:srgbClr val="FFFFFF"/>
                </a:highlight>
              </a:rPr>
              <a:t>It also solved the problem of saturating neuron, since the slope is never zero for ReLU function. The range of ReLU is between </a:t>
            </a:r>
            <a:r>
              <a:rPr lang="en" sz="1350" b="1">
                <a:solidFill>
                  <a:srgbClr val="111111"/>
                </a:solidFill>
                <a:highlight>
                  <a:srgbClr val="FFFFFF"/>
                </a:highlight>
              </a:rPr>
              <a:t>0 and infinity.</a:t>
            </a:r>
            <a:endParaRPr sz="1200">
              <a:solidFill>
                <a:schemeClr val="dk1"/>
              </a:solidFill>
              <a:highlight>
                <a:srgbClr val="FFFFFF"/>
              </a:highlight>
            </a:endParaRPr>
          </a:p>
        </p:txBody>
      </p:sp>
      <p:pic>
        <p:nvPicPr>
          <p:cNvPr id="418" name="Google Shape;418;p57"/>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419" name="Google Shape;419;p57"/>
          <p:cNvPicPr preferRelativeResize="0"/>
          <p:nvPr/>
        </p:nvPicPr>
        <p:blipFill>
          <a:blip r:embed="rId4">
            <a:alphaModFix/>
          </a:blip>
          <a:stretch>
            <a:fillRect/>
          </a:stretch>
        </p:blipFill>
        <p:spPr>
          <a:xfrm>
            <a:off x="5306800" y="3237800"/>
            <a:ext cx="2622800" cy="1748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Activation Function - </a:t>
            </a:r>
            <a:r>
              <a:rPr lang="en" sz="2500" b="1">
                <a:solidFill>
                  <a:srgbClr val="111111"/>
                </a:solidFill>
                <a:highlight>
                  <a:srgbClr val="FFFFFF"/>
                </a:highlight>
              </a:rPr>
              <a:t>ReLU (Rectified Linear Unit)</a:t>
            </a:r>
            <a:endParaRPr sz="2500" b="1"/>
          </a:p>
          <a:p>
            <a:pPr marL="0" lvl="0" indent="0" algn="l" rtl="0">
              <a:spcBef>
                <a:spcPts val="0"/>
              </a:spcBef>
              <a:spcAft>
                <a:spcPts val="0"/>
              </a:spcAft>
              <a:buNone/>
            </a:pPr>
            <a:r>
              <a:rPr lang="en" sz="2500" b="1"/>
              <a:t>Function</a:t>
            </a:r>
            <a:endParaRPr sz="2500"/>
          </a:p>
        </p:txBody>
      </p:sp>
      <p:sp>
        <p:nvSpPr>
          <p:cNvPr id="425" name="Google Shape;425;p58"/>
          <p:cNvSpPr txBox="1">
            <a:spLocks noGrp="1"/>
          </p:cNvSpPr>
          <p:nvPr>
            <p:ph type="body" idx="1"/>
          </p:nvPr>
        </p:nvSpPr>
        <p:spPr>
          <a:xfrm>
            <a:off x="311700" y="1428750"/>
            <a:ext cx="8520600" cy="3714600"/>
          </a:xfrm>
          <a:prstGeom prst="rect">
            <a:avLst/>
          </a:prstGeom>
        </p:spPr>
        <p:txBody>
          <a:bodyPr spcFirstLastPara="1" wrap="square" lIns="91425" tIns="91425" rIns="91425" bIns="91425" anchor="t" anchorCtr="0">
            <a:noAutofit/>
          </a:bodyPr>
          <a:lstStyle/>
          <a:p>
            <a:pPr marL="0" marR="50800" lvl="0" indent="0" algn="l" rtl="0">
              <a:lnSpc>
                <a:spcPct val="150000"/>
              </a:lnSpc>
              <a:spcBef>
                <a:spcPts val="0"/>
              </a:spcBef>
              <a:spcAft>
                <a:spcPts val="0"/>
              </a:spcAft>
              <a:buNone/>
            </a:pPr>
            <a:r>
              <a:rPr lang="en" sz="1200" b="1">
                <a:solidFill>
                  <a:srgbClr val="111111"/>
                </a:solidFill>
                <a:highlight>
                  <a:srgbClr val="FFFFFF"/>
                </a:highlight>
              </a:rPr>
              <a:t>Advantages</a:t>
            </a:r>
            <a:endParaRPr sz="1200" b="1">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Since only a certain number of neurons are activated, the ReLU function is far </a:t>
            </a:r>
            <a:r>
              <a:rPr lang="en" sz="1200" b="1">
                <a:solidFill>
                  <a:srgbClr val="111111"/>
                </a:solidFill>
                <a:highlight>
                  <a:srgbClr val="FFFFFF"/>
                </a:highlight>
              </a:rPr>
              <a:t>more computationally efficient </a:t>
            </a:r>
            <a:r>
              <a:rPr lang="en" sz="1200">
                <a:solidFill>
                  <a:srgbClr val="111111"/>
                </a:solidFill>
                <a:highlight>
                  <a:srgbClr val="FFFFFF"/>
                </a:highlight>
              </a:rPr>
              <a:t>when compared to the sigmoid and TanH functions.</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It </a:t>
            </a:r>
            <a:r>
              <a:rPr lang="en" sz="1200" b="1">
                <a:solidFill>
                  <a:srgbClr val="111111"/>
                </a:solidFill>
                <a:highlight>
                  <a:srgbClr val="FFFFFF"/>
                </a:highlight>
              </a:rPr>
              <a:t>accelerates the convergence of gradient descent</a:t>
            </a:r>
            <a:r>
              <a:rPr lang="en" sz="1200">
                <a:solidFill>
                  <a:srgbClr val="111111"/>
                </a:solidFill>
                <a:highlight>
                  <a:srgbClr val="FFFFFF"/>
                </a:highlight>
              </a:rPr>
              <a:t> towards the global minimum of the loss function due to its linear, non-saturating property.</a:t>
            </a:r>
            <a:endParaRPr sz="1200">
              <a:solidFill>
                <a:srgbClr val="111111"/>
              </a:solidFill>
              <a:highlight>
                <a:srgbClr val="FFFFFF"/>
              </a:highlight>
            </a:endParaRPr>
          </a:p>
          <a:p>
            <a:pPr marL="457200" marR="50800" lvl="0" indent="0" algn="l" rtl="0">
              <a:lnSpc>
                <a:spcPct val="150000"/>
              </a:lnSpc>
              <a:spcBef>
                <a:spcPts val="0"/>
              </a:spcBef>
              <a:spcAft>
                <a:spcPts val="0"/>
              </a:spcAft>
              <a:buNone/>
            </a:pPr>
            <a:endParaRPr sz="1200">
              <a:solidFill>
                <a:srgbClr val="111111"/>
              </a:solidFill>
              <a:highlight>
                <a:srgbClr val="FFFFFF"/>
              </a:highlight>
            </a:endParaRPr>
          </a:p>
          <a:p>
            <a:pPr marL="0" marR="50800" lvl="0" indent="0" algn="l" rtl="0">
              <a:lnSpc>
                <a:spcPct val="150000"/>
              </a:lnSpc>
              <a:spcBef>
                <a:spcPts val="0"/>
              </a:spcBef>
              <a:spcAft>
                <a:spcPts val="0"/>
              </a:spcAft>
              <a:buNone/>
            </a:pPr>
            <a:r>
              <a:rPr lang="en" sz="1200" b="1">
                <a:solidFill>
                  <a:srgbClr val="111111"/>
                </a:solidFill>
                <a:highlight>
                  <a:srgbClr val="FFFFFF"/>
                </a:highlight>
              </a:rPr>
              <a:t>Disadvantages</a:t>
            </a:r>
            <a:endParaRPr sz="1200" b="1">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One of its limitations is that </a:t>
            </a:r>
            <a:r>
              <a:rPr lang="en" sz="1200" b="1">
                <a:solidFill>
                  <a:srgbClr val="111111"/>
                </a:solidFill>
                <a:highlight>
                  <a:srgbClr val="FFFFFF"/>
                </a:highlight>
              </a:rPr>
              <a:t>it should only be used within hidden layers </a:t>
            </a:r>
            <a:r>
              <a:rPr lang="en" sz="1200">
                <a:solidFill>
                  <a:srgbClr val="111111"/>
                </a:solidFill>
                <a:highlight>
                  <a:srgbClr val="FFFFFF"/>
                </a:highlight>
              </a:rPr>
              <a:t>of an artificial neural network model.</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Some gradients can be fragile during training.</a:t>
            </a:r>
            <a:endParaRPr sz="1200">
              <a:solidFill>
                <a:srgbClr val="111111"/>
              </a:solidFill>
              <a:highlight>
                <a:srgbClr val="FFFFFF"/>
              </a:highlight>
            </a:endParaRPr>
          </a:p>
          <a:p>
            <a:pPr marL="457200" marR="50800" lvl="0" indent="-304800" algn="l" rtl="0">
              <a:lnSpc>
                <a:spcPct val="150000"/>
              </a:lnSpc>
              <a:spcBef>
                <a:spcPts val="0"/>
              </a:spcBef>
              <a:spcAft>
                <a:spcPts val="0"/>
              </a:spcAft>
              <a:buClr>
                <a:srgbClr val="111111"/>
              </a:buClr>
              <a:buSzPts val="1200"/>
              <a:buChar char="●"/>
            </a:pPr>
            <a:r>
              <a:rPr lang="en" sz="1200">
                <a:solidFill>
                  <a:srgbClr val="111111"/>
                </a:solidFill>
                <a:highlight>
                  <a:srgbClr val="FFFFFF"/>
                </a:highlight>
              </a:rPr>
              <a:t>For activations in the region (x&lt;0) of ReLu, the gradient will be 0 because of which the weights will not get adjusted during descent. That means, those neurons, which go into that state will stop responding to variations in input (simply because the gradient is 0, nothing changes.) This is called the </a:t>
            </a:r>
            <a:r>
              <a:rPr lang="en" sz="1200" b="1">
                <a:solidFill>
                  <a:srgbClr val="111111"/>
                </a:solidFill>
                <a:highlight>
                  <a:srgbClr val="FFFFFF"/>
                </a:highlight>
              </a:rPr>
              <a:t>dying ReLu problem</a:t>
            </a:r>
            <a:r>
              <a:rPr lang="en" sz="1200">
                <a:solidFill>
                  <a:srgbClr val="111111"/>
                </a:solidFill>
                <a:highlight>
                  <a:srgbClr val="FFFFFF"/>
                </a:highlight>
              </a:rPr>
              <a:t>.</a:t>
            </a:r>
            <a:endParaRPr sz="1200">
              <a:solidFill>
                <a:srgbClr val="111111"/>
              </a:solidFill>
              <a:highlight>
                <a:srgbClr val="FFFFFF"/>
              </a:highlight>
            </a:endParaRPr>
          </a:p>
          <a:p>
            <a:pPr marL="0" marR="50800" lvl="0" indent="0" algn="l" rtl="0">
              <a:lnSpc>
                <a:spcPct val="150000"/>
              </a:lnSpc>
              <a:spcBef>
                <a:spcPts val="0"/>
              </a:spcBef>
              <a:spcAft>
                <a:spcPts val="0"/>
              </a:spcAft>
              <a:buNone/>
            </a:pPr>
            <a:endParaRPr sz="1200">
              <a:solidFill>
                <a:srgbClr val="111111"/>
              </a:solidFill>
              <a:highlight>
                <a:srgbClr val="FFFFFF"/>
              </a:highlight>
            </a:endParaRPr>
          </a:p>
          <a:p>
            <a:pPr marL="0" lvl="0" indent="0" algn="l" rtl="0">
              <a:lnSpc>
                <a:spcPct val="150000"/>
              </a:lnSpc>
              <a:spcBef>
                <a:spcPts val="0"/>
              </a:spcBef>
              <a:spcAft>
                <a:spcPts val="0"/>
              </a:spcAft>
              <a:buNone/>
            </a:pPr>
            <a:endParaRPr sz="1200"/>
          </a:p>
        </p:txBody>
      </p:sp>
      <p:pic>
        <p:nvPicPr>
          <p:cNvPr id="426" name="Google Shape;426;p58"/>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Underfitting and Overfitting</a:t>
            </a:r>
            <a:endParaRPr b="1"/>
          </a:p>
        </p:txBody>
      </p:sp>
      <p:sp>
        <p:nvSpPr>
          <p:cNvPr id="432" name="Google Shape;432;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000"/>
              </a:spcBef>
              <a:spcAft>
                <a:spcPts val="0"/>
              </a:spcAft>
              <a:buClr>
                <a:schemeClr val="dk1"/>
              </a:buClr>
              <a:buSzPts val="1200"/>
              <a:buChar char="●"/>
            </a:pPr>
            <a:r>
              <a:rPr lang="en" sz="1200" b="1">
                <a:solidFill>
                  <a:schemeClr val="dk1"/>
                </a:solidFill>
                <a:highlight>
                  <a:srgbClr val="FFFFFF"/>
                </a:highlight>
              </a:rPr>
              <a:t>Underfitting </a:t>
            </a:r>
            <a:r>
              <a:rPr lang="en" sz="1200">
                <a:solidFill>
                  <a:schemeClr val="dk1"/>
                </a:solidFill>
                <a:highlight>
                  <a:srgbClr val="FFFFFF"/>
                </a:highlight>
              </a:rPr>
              <a:t>occurs when the model has a very high bias and is unable to capture the complex patterns in the data. </a:t>
            </a:r>
            <a:endParaRPr sz="1200">
              <a:solidFill>
                <a:schemeClr val="dk1"/>
              </a:solidFill>
              <a:highlight>
                <a:srgbClr val="FFFFFF"/>
              </a:highlight>
            </a:endParaRPr>
          </a:p>
          <a:p>
            <a:pPr marL="457200" lvl="0" indent="-304800" algn="l" rtl="0">
              <a:spcBef>
                <a:spcPts val="1200"/>
              </a:spcBef>
              <a:spcAft>
                <a:spcPts val="0"/>
              </a:spcAft>
              <a:buClr>
                <a:schemeClr val="dk1"/>
              </a:buClr>
              <a:buSzPts val="1200"/>
              <a:buChar char="●"/>
            </a:pPr>
            <a:r>
              <a:rPr lang="en" sz="1200" b="1">
                <a:solidFill>
                  <a:schemeClr val="dk1"/>
                </a:solidFill>
                <a:highlight>
                  <a:srgbClr val="FFFFFF"/>
                </a:highlight>
              </a:rPr>
              <a:t>Overfitting </a:t>
            </a:r>
            <a:r>
              <a:rPr lang="en" sz="1200">
                <a:solidFill>
                  <a:schemeClr val="dk1"/>
                </a:solidFill>
                <a:highlight>
                  <a:srgbClr val="FFFFFF"/>
                </a:highlight>
              </a:rPr>
              <a:t>occurs when the network is able to accurately predict the samples of the training data but has poor performance and cannot generalize well on the validation and the test data.</a:t>
            </a:r>
            <a:endParaRPr sz="1200">
              <a:solidFill>
                <a:schemeClr val="dk1"/>
              </a:solidFill>
              <a:highlight>
                <a:srgbClr val="FFFFFF"/>
              </a:highlight>
            </a:endParaRPr>
          </a:p>
        </p:txBody>
      </p:sp>
      <p:pic>
        <p:nvPicPr>
          <p:cNvPr id="433" name="Google Shape;433;p59"/>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Underfitting and Overfitting</a:t>
            </a:r>
            <a:endParaRPr b="1"/>
          </a:p>
        </p:txBody>
      </p:sp>
      <p:pic>
        <p:nvPicPr>
          <p:cNvPr id="439" name="Google Shape;439;p60"/>
          <p:cNvPicPr preferRelativeResize="0"/>
          <p:nvPr/>
        </p:nvPicPr>
        <p:blipFill>
          <a:blip r:embed="rId3">
            <a:alphaModFix/>
          </a:blip>
          <a:stretch>
            <a:fillRect/>
          </a:stretch>
        </p:blipFill>
        <p:spPr>
          <a:xfrm>
            <a:off x="2160575" y="1017725"/>
            <a:ext cx="4822859" cy="3820976"/>
          </a:xfrm>
          <a:prstGeom prst="rect">
            <a:avLst/>
          </a:prstGeom>
          <a:noFill/>
          <a:ln>
            <a:noFill/>
          </a:ln>
        </p:spPr>
      </p:pic>
      <p:pic>
        <p:nvPicPr>
          <p:cNvPr id="440" name="Google Shape;440;p60"/>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How to handle underfitting?</a:t>
            </a:r>
            <a:endParaRPr b="1"/>
          </a:p>
        </p:txBody>
      </p:sp>
      <p:sp>
        <p:nvSpPr>
          <p:cNvPr id="446" name="Google Shape;446;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90909"/>
              </a:lnSpc>
              <a:spcBef>
                <a:spcPts val="1400"/>
              </a:spcBef>
              <a:spcAft>
                <a:spcPts val="0"/>
              </a:spcAft>
              <a:buClr>
                <a:srgbClr val="292929"/>
              </a:buClr>
              <a:buSzPts val="1200"/>
              <a:buChar char="●"/>
            </a:pPr>
            <a:r>
              <a:rPr lang="en" sz="1200">
                <a:solidFill>
                  <a:srgbClr val="292929"/>
                </a:solidFill>
                <a:highlight>
                  <a:srgbClr val="FFFFFF"/>
                </a:highlight>
              </a:rPr>
              <a:t>Increase the model complexity by either increasing the number of parameters of your deep learning model or the order of your model. </a:t>
            </a:r>
            <a:endParaRPr sz="1200">
              <a:solidFill>
                <a:srgbClr val="292929"/>
              </a:solidFill>
              <a:highlight>
                <a:srgbClr val="FFFFFF"/>
              </a:highlight>
            </a:endParaRPr>
          </a:p>
          <a:p>
            <a:pPr marL="457200" lvl="0" indent="-304800" algn="l" rtl="0">
              <a:lnSpc>
                <a:spcPct val="190909"/>
              </a:lnSpc>
              <a:spcBef>
                <a:spcPts val="0"/>
              </a:spcBef>
              <a:spcAft>
                <a:spcPts val="0"/>
              </a:spcAft>
              <a:buClr>
                <a:srgbClr val="292929"/>
              </a:buClr>
              <a:buSzPts val="1200"/>
              <a:buChar char="●"/>
            </a:pPr>
            <a:r>
              <a:rPr lang="en" sz="1200">
                <a:solidFill>
                  <a:srgbClr val="292929"/>
                </a:solidFill>
                <a:highlight>
                  <a:srgbClr val="FFFFFF"/>
                </a:highlight>
              </a:rPr>
              <a:t>Train the model for more epochs. </a:t>
            </a:r>
            <a:endParaRPr sz="1200">
              <a:solidFill>
                <a:srgbClr val="292929"/>
              </a:solidFill>
              <a:highlight>
                <a:srgbClr val="FFFFFF"/>
              </a:highlight>
            </a:endParaRPr>
          </a:p>
          <a:p>
            <a:pPr marL="914400" lvl="1" indent="-304800" algn="l" rtl="0">
              <a:lnSpc>
                <a:spcPct val="190909"/>
              </a:lnSpc>
              <a:spcBef>
                <a:spcPts val="0"/>
              </a:spcBef>
              <a:spcAft>
                <a:spcPts val="0"/>
              </a:spcAft>
              <a:buClr>
                <a:srgbClr val="292929"/>
              </a:buClr>
              <a:buSzPts val="1200"/>
              <a:buChar char="○"/>
            </a:pPr>
            <a:r>
              <a:rPr lang="en" sz="1200">
                <a:solidFill>
                  <a:srgbClr val="292929"/>
                </a:solidFill>
                <a:highlight>
                  <a:srgbClr val="FFFFFF"/>
                </a:highlight>
              </a:rPr>
              <a:t>Ensure that the loss is decreasing gradually over the course of the training. </a:t>
            </a:r>
            <a:endParaRPr sz="1200">
              <a:solidFill>
                <a:srgbClr val="292929"/>
              </a:solidFill>
              <a:highlight>
                <a:srgbClr val="FFFFFF"/>
              </a:highlight>
            </a:endParaRPr>
          </a:p>
          <a:p>
            <a:pPr marL="914400" lvl="1" indent="-304800" algn="l" rtl="0">
              <a:lnSpc>
                <a:spcPct val="190909"/>
              </a:lnSpc>
              <a:spcBef>
                <a:spcPts val="0"/>
              </a:spcBef>
              <a:spcAft>
                <a:spcPts val="0"/>
              </a:spcAft>
              <a:buClr>
                <a:srgbClr val="292929"/>
              </a:buClr>
              <a:buSzPts val="1200"/>
              <a:buChar char="○"/>
            </a:pPr>
            <a:r>
              <a:rPr lang="en" sz="1200">
                <a:solidFill>
                  <a:srgbClr val="292929"/>
                </a:solidFill>
                <a:highlight>
                  <a:srgbClr val="FFFFFF"/>
                </a:highlight>
              </a:rPr>
              <a:t>Otherwise, it is highly likely that there is some kind of bug or problem in the training code/logic itself.</a:t>
            </a:r>
            <a:endParaRPr sz="1200">
              <a:solidFill>
                <a:srgbClr val="292929"/>
              </a:solidFill>
              <a:highlight>
                <a:srgbClr val="FFFFFF"/>
              </a:highlight>
            </a:endParaRPr>
          </a:p>
          <a:p>
            <a:pPr marL="457200" lvl="0" indent="-304800" algn="l" rtl="0">
              <a:lnSpc>
                <a:spcPct val="190909"/>
              </a:lnSpc>
              <a:spcBef>
                <a:spcPts val="0"/>
              </a:spcBef>
              <a:spcAft>
                <a:spcPts val="0"/>
              </a:spcAft>
              <a:buClr>
                <a:srgbClr val="292929"/>
              </a:buClr>
              <a:buSzPts val="1200"/>
              <a:buChar char="●"/>
            </a:pPr>
            <a:r>
              <a:rPr lang="en" sz="1200">
                <a:solidFill>
                  <a:srgbClr val="292929"/>
                </a:solidFill>
                <a:highlight>
                  <a:srgbClr val="FFFFFF"/>
                </a:highlight>
              </a:rPr>
              <a:t>Shuffle the data after every epoch during training.</a:t>
            </a:r>
            <a:endParaRPr sz="1200"/>
          </a:p>
        </p:txBody>
      </p:sp>
      <p:pic>
        <p:nvPicPr>
          <p:cNvPr id="447" name="Google Shape;447;p61"/>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85" name="Google Shape;85;p17"/>
          <p:cNvSpPr txBox="1">
            <a:spLocks noGrp="1"/>
          </p:cNvSpPr>
          <p:nvPr>
            <p:ph type="body" idx="1"/>
          </p:nvPr>
        </p:nvSpPr>
        <p:spPr>
          <a:xfrm>
            <a:off x="311700" y="1152475"/>
            <a:ext cx="4617600" cy="34164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rgbClr val="000000"/>
                </a:solidFill>
                <a:highlight>
                  <a:srgbClr val="FFFFFF"/>
                </a:highlight>
                <a:latin typeface="Roboto"/>
                <a:ea typeface="Roboto"/>
                <a:cs typeface="Roboto"/>
                <a:sym typeface="Roboto"/>
              </a:rPr>
              <a:t>Entertainment</a:t>
            </a:r>
            <a:endParaRPr sz="1700" b="1">
              <a:solidFill>
                <a:srgbClr val="000000"/>
              </a:solidFill>
              <a:highlight>
                <a:srgbClr val="FFFFFF"/>
              </a:highlight>
              <a:latin typeface="Roboto"/>
              <a:ea typeface="Roboto"/>
              <a:cs typeface="Roboto"/>
              <a:sym typeface="Roboto"/>
            </a:endParaRPr>
          </a:p>
          <a:p>
            <a:pPr marL="457200" lvl="0" indent="-304800" algn="l" rtl="0">
              <a:spcBef>
                <a:spcPts val="100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Based on a person’s browsing history, interest, and behavior, online streaming companies give suggestions to help them make product and service choices with the help of deep learning. </a:t>
            </a:r>
            <a:endParaRPr sz="1200">
              <a:solidFill>
                <a:srgbClr val="000000"/>
              </a:solidFill>
              <a:highlight>
                <a:srgbClr val="FFFFFF"/>
              </a:highlight>
              <a:latin typeface="Roboto"/>
              <a:ea typeface="Roboto"/>
              <a:cs typeface="Roboto"/>
              <a:sym typeface="Roboto"/>
            </a:endParaRPr>
          </a:p>
          <a:p>
            <a:pPr marL="457200" lvl="0" indent="-304800" algn="l" rtl="0">
              <a:spcBef>
                <a:spcPts val="1000"/>
              </a:spcBef>
              <a:spcAft>
                <a:spcPts val="0"/>
              </a:spcAft>
              <a:buClr>
                <a:srgbClr val="000000"/>
              </a:buClr>
              <a:buSzPts val="1200"/>
              <a:buFont typeface="Roboto"/>
              <a:buChar char="●"/>
            </a:pPr>
            <a:r>
              <a:rPr lang="en" sz="1200">
                <a:solidFill>
                  <a:schemeClr val="dk1"/>
                </a:solidFill>
                <a:highlight>
                  <a:srgbClr val="FFFFFF"/>
                </a:highlight>
                <a:latin typeface="Roboto"/>
                <a:ea typeface="Roboto"/>
                <a:cs typeface="Roboto"/>
                <a:sym typeface="Roboto"/>
              </a:rPr>
              <a:t>It provides relevant movies, songs, and video recommendations to enhance their customer experience.</a:t>
            </a:r>
            <a:endParaRPr sz="1200">
              <a:solidFill>
                <a:srgbClr val="000000"/>
              </a:solidFill>
              <a:highlight>
                <a:srgbClr val="FFFFFF"/>
              </a:highlight>
              <a:latin typeface="Roboto"/>
              <a:ea typeface="Roboto"/>
              <a:cs typeface="Roboto"/>
              <a:sym typeface="Roboto"/>
            </a:endParaRPr>
          </a:p>
          <a:p>
            <a:pPr marL="457200" lvl="0" indent="-304800" algn="l" rtl="0">
              <a:spcBef>
                <a:spcPts val="100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It is also used to add sound to silent movies and generate subtitles automatically.</a:t>
            </a:r>
            <a:endParaRPr sz="1200">
              <a:solidFill>
                <a:srgbClr val="000000"/>
              </a:solidFill>
              <a:highlight>
                <a:srgbClr val="FFFFFF"/>
              </a:highlight>
              <a:latin typeface="Roboto"/>
              <a:ea typeface="Roboto"/>
              <a:cs typeface="Roboto"/>
              <a:sym typeface="Roboto"/>
            </a:endParaRPr>
          </a:p>
          <a:p>
            <a:pPr marL="457200" lvl="0" indent="-304800" algn="l" rtl="0">
              <a:spcBef>
                <a:spcPts val="100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Example Companies: </a:t>
            </a:r>
            <a:endParaRPr sz="1200">
              <a:solidFill>
                <a:srgbClr val="000000"/>
              </a:solidFill>
              <a:highlight>
                <a:srgbClr val="FFFFFF"/>
              </a:highlight>
              <a:latin typeface="Roboto"/>
              <a:ea typeface="Roboto"/>
              <a:cs typeface="Roboto"/>
              <a:sym typeface="Roboto"/>
            </a:endParaRPr>
          </a:p>
          <a:p>
            <a:pPr marL="914400" lvl="1" indent="-304800" algn="l" rtl="0">
              <a:spcBef>
                <a:spcPts val="1000"/>
              </a:spcBef>
              <a:spcAft>
                <a:spcPts val="0"/>
              </a:spcAft>
              <a:buClr>
                <a:srgbClr val="000000"/>
              </a:buClr>
              <a:buSzPts val="1200"/>
              <a:buFont typeface="Roboto"/>
              <a:buChar char="○"/>
            </a:pPr>
            <a:r>
              <a:rPr lang="en" sz="1200">
                <a:solidFill>
                  <a:srgbClr val="000000"/>
                </a:solidFill>
                <a:highlight>
                  <a:srgbClr val="FFFFFF"/>
                </a:highlight>
                <a:latin typeface="Roboto"/>
                <a:ea typeface="Roboto"/>
                <a:cs typeface="Roboto"/>
                <a:sym typeface="Roboto"/>
              </a:rPr>
              <a:t>Netflix, Amazon, YouTube, and Spotify</a:t>
            </a:r>
            <a:endParaRPr sz="1200">
              <a:solidFill>
                <a:srgbClr val="000000"/>
              </a:solidFill>
              <a:highlight>
                <a:srgbClr val="FFFFFF"/>
              </a:highlight>
              <a:latin typeface="Roboto"/>
              <a:ea typeface="Roboto"/>
              <a:cs typeface="Roboto"/>
              <a:sym typeface="Roboto"/>
            </a:endParaRPr>
          </a:p>
        </p:txBody>
      </p:sp>
      <p:pic>
        <p:nvPicPr>
          <p:cNvPr id="86" name="Google Shape;86;p17"/>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87" name="Google Shape;87;p17"/>
          <p:cNvPicPr preferRelativeResize="0"/>
          <p:nvPr/>
        </p:nvPicPr>
        <p:blipFill>
          <a:blip r:embed="rId4">
            <a:alphaModFix/>
          </a:blip>
          <a:stretch>
            <a:fillRect/>
          </a:stretch>
        </p:blipFill>
        <p:spPr>
          <a:xfrm>
            <a:off x="5215050" y="1797575"/>
            <a:ext cx="3275799" cy="1711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How to handle overfitting?</a:t>
            </a:r>
            <a:endParaRPr b="1"/>
          </a:p>
        </p:txBody>
      </p:sp>
      <p:sp>
        <p:nvSpPr>
          <p:cNvPr id="453" name="Google Shape;45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90909"/>
              </a:lnSpc>
              <a:spcBef>
                <a:spcPts val="1700"/>
              </a:spcBef>
              <a:spcAft>
                <a:spcPts val="0"/>
              </a:spcAft>
              <a:buClr>
                <a:schemeClr val="dk1"/>
              </a:buClr>
              <a:buSzPts val="1200"/>
              <a:buChar char="●"/>
            </a:pPr>
            <a:r>
              <a:rPr lang="en" sz="1200">
                <a:solidFill>
                  <a:schemeClr val="dk1"/>
                </a:solidFill>
                <a:highlight>
                  <a:srgbClr val="FFFFFF"/>
                </a:highlight>
              </a:rPr>
              <a:t>Get more training data</a:t>
            </a:r>
            <a:endParaRPr sz="1200">
              <a:solidFill>
                <a:schemeClr val="dk1"/>
              </a:solidFill>
              <a:highlight>
                <a:srgbClr val="FFFFFF"/>
              </a:highlight>
            </a:endParaRPr>
          </a:p>
          <a:p>
            <a:pPr marL="457200" lvl="0" indent="-304800" algn="l" rtl="0">
              <a:lnSpc>
                <a:spcPct val="190909"/>
              </a:lnSpc>
              <a:spcBef>
                <a:spcPts val="0"/>
              </a:spcBef>
              <a:spcAft>
                <a:spcPts val="0"/>
              </a:spcAft>
              <a:buClr>
                <a:schemeClr val="dk1"/>
              </a:buClr>
              <a:buSzPts val="1200"/>
              <a:buChar char="●"/>
            </a:pPr>
            <a:r>
              <a:rPr lang="en" sz="1200">
                <a:solidFill>
                  <a:schemeClr val="dk1"/>
                </a:solidFill>
                <a:highlight>
                  <a:srgbClr val="FFFFFF"/>
                </a:highlight>
              </a:rPr>
              <a:t>Perform Augmentation</a:t>
            </a:r>
            <a:endParaRPr sz="1200">
              <a:solidFill>
                <a:schemeClr val="dk1"/>
              </a:solidFill>
              <a:highlight>
                <a:srgbClr val="FFFFFF"/>
              </a:highlight>
            </a:endParaRPr>
          </a:p>
          <a:p>
            <a:pPr marL="457200" lvl="0" indent="-304800" algn="l" rtl="0">
              <a:lnSpc>
                <a:spcPct val="190909"/>
              </a:lnSpc>
              <a:spcBef>
                <a:spcPts val="0"/>
              </a:spcBef>
              <a:spcAft>
                <a:spcPts val="0"/>
              </a:spcAft>
              <a:buClr>
                <a:schemeClr val="dk1"/>
              </a:buClr>
              <a:buSzPts val="1200"/>
              <a:buChar char="●"/>
            </a:pPr>
            <a:r>
              <a:rPr lang="en" sz="1200">
                <a:solidFill>
                  <a:schemeClr val="dk1"/>
                </a:solidFill>
                <a:highlight>
                  <a:srgbClr val="FFFFFF"/>
                </a:highlight>
              </a:rPr>
              <a:t>Early stopping</a:t>
            </a:r>
            <a:endParaRPr sz="1200">
              <a:solidFill>
                <a:schemeClr val="dk1"/>
              </a:solidFill>
              <a:highlight>
                <a:srgbClr val="FFFFFF"/>
              </a:highlight>
            </a:endParaRPr>
          </a:p>
          <a:p>
            <a:pPr marL="457200" lvl="0" indent="-304800" algn="l" rtl="0">
              <a:lnSpc>
                <a:spcPct val="190909"/>
              </a:lnSpc>
              <a:spcBef>
                <a:spcPts val="0"/>
              </a:spcBef>
              <a:spcAft>
                <a:spcPts val="0"/>
              </a:spcAft>
              <a:buClr>
                <a:schemeClr val="dk1"/>
              </a:buClr>
              <a:buSzPts val="1200"/>
              <a:buChar char="●"/>
            </a:pPr>
            <a:r>
              <a:rPr lang="en" sz="1200">
                <a:solidFill>
                  <a:schemeClr val="dk1"/>
                </a:solidFill>
                <a:highlight>
                  <a:srgbClr val="FFFFFF"/>
                </a:highlight>
              </a:rPr>
              <a:t>Regularization</a:t>
            </a:r>
            <a:endParaRPr sz="1200">
              <a:solidFill>
                <a:schemeClr val="dk1"/>
              </a:solidFill>
              <a:highlight>
                <a:srgbClr val="FFFFFF"/>
              </a:highlight>
            </a:endParaRPr>
          </a:p>
        </p:txBody>
      </p:sp>
      <p:pic>
        <p:nvPicPr>
          <p:cNvPr id="454" name="Google Shape;454;p62"/>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chemeClr val="dk1"/>
              </a:buClr>
              <a:buSzPts val="1200"/>
              <a:buChar char="●"/>
            </a:pPr>
            <a:r>
              <a:rPr lang="en" sz="1200" dirty="0">
                <a:solidFill>
                  <a:schemeClr val="dk1"/>
                </a:solidFill>
                <a:highlight>
                  <a:srgbClr val="FFFFFF"/>
                </a:highlight>
              </a:rPr>
              <a:t>Use when we cannot get more data.</a:t>
            </a:r>
            <a:endParaRPr sz="1200" dirty="0">
              <a:solidFill>
                <a:schemeClr val="dk1"/>
              </a:solidFill>
              <a:highlight>
                <a:srgbClr val="FFFFFF"/>
              </a:highlight>
            </a:endParaRPr>
          </a:p>
          <a:p>
            <a:pPr marL="457200" lvl="0" indent="-304800" algn="l" rtl="0">
              <a:lnSpc>
                <a:spcPct val="150000"/>
              </a:lnSpc>
              <a:spcBef>
                <a:spcPts val="0"/>
              </a:spcBef>
              <a:spcAft>
                <a:spcPts val="0"/>
              </a:spcAft>
              <a:buClr>
                <a:schemeClr val="dk1"/>
              </a:buClr>
              <a:buSzPts val="1200"/>
              <a:buChar char="●"/>
            </a:pPr>
            <a:r>
              <a:rPr lang="en" sz="1200" dirty="0">
                <a:solidFill>
                  <a:schemeClr val="dk1"/>
                </a:solidFill>
                <a:highlight>
                  <a:srgbClr val="FFFFFF"/>
                </a:highlight>
              </a:rPr>
              <a:t>Augmentation: </a:t>
            </a:r>
            <a:endParaRPr sz="1200" dirty="0">
              <a:solidFill>
                <a:schemeClr val="dk1"/>
              </a:solidFill>
              <a:highlight>
                <a:srgbClr val="FFFFFF"/>
              </a:highlight>
            </a:endParaRPr>
          </a:p>
          <a:p>
            <a:pPr marL="914400" lvl="1" indent="-304800" algn="l" rtl="0">
              <a:lnSpc>
                <a:spcPct val="150000"/>
              </a:lnSpc>
              <a:spcBef>
                <a:spcPts val="0"/>
              </a:spcBef>
              <a:spcAft>
                <a:spcPts val="0"/>
              </a:spcAft>
              <a:buClr>
                <a:schemeClr val="dk1"/>
              </a:buClr>
              <a:buSzPts val="1200"/>
              <a:buChar char="○"/>
            </a:pPr>
            <a:r>
              <a:rPr lang="en" sz="1200" dirty="0">
                <a:solidFill>
                  <a:schemeClr val="dk1"/>
                </a:solidFill>
                <a:highlight>
                  <a:srgbClr val="FFFFFF"/>
                </a:highlight>
              </a:rPr>
              <a:t>Artificially modifying your existing data by means of transforms that resemble the variation you might expect in the real data. </a:t>
            </a:r>
            <a:endParaRPr sz="1200" dirty="0">
              <a:solidFill>
                <a:schemeClr val="dk1"/>
              </a:solidFill>
              <a:highlight>
                <a:srgbClr val="FFFFFF"/>
              </a:highlight>
            </a:endParaRPr>
          </a:p>
          <a:p>
            <a:pPr marL="914400" lvl="1" indent="-304800" algn="l" rtl="0">
              <a:lnSpc>
                <a:spcPct val="150000"/>
              </a:lnSpc>
              <a:spcBef>
                <a:spcPts val="0"/>
              </a:spcBef>
              <a:spcAft>
                <a:spcPts val="0"/>
              </a:spcAft>
              <a:buClr>
                <a:schemeClr val="dk1"/>
              </a:buClr>
              <a:buSzPts val="1200"/>
              <a:buChar char="○"/>
            </a:pPr>
            <a:r>
              <a:rPr lang="en" sz="1200" dirty="0">
                <a:solidFill>
                  <a:schemeClr val="dk1"/>
                </a:solidFill>
                <a:highlight>
                  <a:srgbClr val="FFFFFF"/>
                </a:highlight>
              </a:rPr>
              <a:t>Adding variation in the data.</a:t>
            </a:r>
            <a:endParaRPr sz="1200" dirty="0">
              <a:solidFill>
                <a:schemeClr val="dk1"/>
              </a:solidFill>
              <a:highlight>
                <a:srgbClr val="FFFFFF"/>
              </a:highlight>
            </a:endParaRPr>
          </a:p>
          <a:p>
            <a:pPr marL="0" lvl="0" indent="0" algn="l" rtl="0">
              <a:lnSpc>
                <a:spcPct val="150000"/>
              </a:lnSpc>
              <a:spcBef>
                <a:spcPts val="1200"/>
              </a:spcBef>
              <a:spcAft>
                <a:spcPts val="1200"/>
              </a:spcAft>
              <a:buNone/>
            </a:pPr>
            <a:endParaRPr sz="1200" dirty="0">
              <a:solidFill>
                <a:schemeClr val="dk1"/>
              </a:solidFill>
            </a:endParaRPr>
          </a:p>
        </p:txBody>
      </p:sp>
      <p:pic>
        <p:nvPicPr>
          <p:cNvPr id="461" name="Google Shape;461;p63"/>
          <p:cNvPicPr preferRelativeResize="0"/>
          <p:nvPr/>
        </p:nvPicPr>
        <p:blipFill>
          <a:blip r:embed="rId3">
            <a:alphaModFix/>
          </a:blip>
          <a:stretch>
            <a:fillRect/>
          </a:stretch>
        </p:blipFill>
        <p:spPr>
          <a:xfrm>
            <a:off x="8314649" y="120199"/>
            <a:ext cx="710875" cy="710850"/>
          </a:xfrm>
          <a:prstGeom prst="rect">
            <a:avLst/>
          </a:prstGeom>
          <a:noFill/>
          <a:ln>
            <a:noFill/>
          </a:ln>
        </p:spPr>
      </p:pic>
      <p:sp>
        <p:nvSpPr>
          <p:cNvPr id="3" name="Google Shape;452;p62">
            <a:extLst>
              <a:ext uri="{FF2B5EF4-FFF2-40B4-BE49-F238E27FC236}">
                <a16:creationId xmlns:a16="http://schemas.microsoft.com/office/drawing/2014/main" id="{13197DDF-7B2F-3A51-8075-087B367142B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Augmentation</a:t>
            </a:r>
            <a:endParaRPr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Early Stopping</a:t>
            </a:r>
            <a:endParaRPr b="1"/>
          </a:p>
        </p:txBody>
      </p:sp>
      <p:sp>
        <p:nvSpPr>
          <p:cNvPr id="467" name="Google Shape;467;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Early stopping is a form of regularization to avoid overfitting when training a learner with an iterative method, such as gradient descent.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While training neural networks, gradients are used iteratively from the training data and try to make the model fit better approximate the underlying real-world function.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It stops the training at or near the optimal fitting point.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To decide when to stop, we can monitor certain metrics such as the loss, test_accuracy, val_accuracy and depending on certain conditions being met stop the training.</a:t>
            </a:r>
            <a:endParaRPr sz="1200"/>
          </a:p>
        </p:txBody>
      </p:sp>
      <p:pic>
        <p:nvPicPr>
          <p:cNvPr id="468" name="Google Shape;468;p64"/>
          <p:cNvPicPr preferRelativeResize="0"/>
          <p:nvPr/>
        </p:nvPicPr>
        <p:blipFill>
          <a:blip r:embed="rId3">
            <a:alphaModFix/>
          </a:blip>
          <a:stretch>
            <a:fillRect/>
          </a:stretch>
        </p:blipFill>
        <p:spPr>
          <a:xfrm>
            <a:off x="8314649" y="120199"/>
            <a:ext cx="710875" cy="710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65"/>
          <p:cNvSpPr txBox="1">
            <a:spLocks noGrp="1"/>
          </p:cNvSpPr>
          <p:nvPr>
            <p:ph type="body" idx="1"/>
          </p:nvPr>
        </p:nvSpPr>
        <p:spPr>
          <a:xfrm>
            <a:off x="311700" y="1152475"/>
            <a:ext cx="8520600" cy="2337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200" b="1">
                <a:solidFill>
                  <a:srgbClr val="292929"/>
                </a:solidFill>
                <a:highlight>
                  <a:srgbClr val="FFFFFF"/>
                </a:highlight>
              </a:rPr>
              <a:t>L1 Regularization</a:t>
            </a:r>
            <a:endParaRPr sz="1200" b="1">
              <a:solidFill>
                <a:srgbClr val="292929"/>
              </a:solidFill>
              <a:highlight>
                <a:srgbClr val="FFFFFF"/>
              </a:highlight>
            </a:endParaRPr>
          </a:p>
          <a:p>
            <a:pPr marL="457200" lvl="0" indent="-304800" algn="l" rtl="0">
              <a:lnSpc>
                <a:spcPct val="150000"/>
              </a:lnSpc>
              <a:spcBef>
                <a:spcPts val="1200"/>
              </a:spcBef>
              <a:spcAft>
                <a:spcPts val="0"/>
              </a:spcAft>
              <a:buClr>
                <a:srgbClr val="292929"/>
              </a:buClr>
              <a:buSzPts val="1200"/>
              <a:buChar char="●"/>
            </a:pPr>
            <a:r>
              <a:rPr lang="en" sz="1200">
                <a:solidFill>
                  <a:srgbClr val="292929"/>
                </a:solidFill>
                <a:highlight>
                  <a:srgbClr val="FFFFFF"/>
                </a:highlight>
              </a:rPr>
              <a:t>L1 regularization adds a scaled version of the L1 norm of the weight parameters to the loss function.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Even if the error term would be zero, so long as the weights are non zero we still will have a +ve high Lreg value.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Since the objective of the optimization problem is to minimise Lreg, setting weights to zero would lead to a lower loss.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More zeros in the weights means more sparsity.</a:t>
            </a:r>
            <a:endParaRPr sz="1200">
              <a:solidFill>
                <a:srgbClr val="292929"/>
              </a:solidFill>
              <a:highlight>
                <a:srgbClr val="FFFFFF"/>
              </a:highlight>
            </a:endParaRPr>
          </a:p>
        </p:txBody>
      </p:sp>
      <p:pic>
        <p:nvPicPr>
          <p:cNvPr id="475" name="Google Shape;475;p65"/>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476" name="Google Shape;476;p65"/>
          <p:cNvPicPr preferRelativeResize="0"/>
          <p:nvPr/>
        </p:nvPicPr>
        <p:blipFill>
          <a:blip r:embed="rId4">
            <a:alphaModFix/>
          </a:blip>
          <a:stretch>
            <a:fillRect/>
          </a:stretch>
        </p:blipFill>
        <p:spPr>
          <a:xfrm>
            <a:off x="3303200" y="3257687"/>
            <a:ext cx="3320125" cy="456900"/>
          </a:xfrm>
          <a:prstGeom prst="rect">
            <a:avLst/>
          </a:prstGeom>
          <a:noFill/>
          <a:ln>
            <a:noFill/>
          </a:ln>
        </p:spPr>
      </p:pic>
      <p:sp>
        <p:nvSpPr>
          <p:cNvPr id="477" name="Google Shape;477;p65"/>
          <p:cNvSpPr txBox="1"/>
          <p:nvPr/>
        </p:nvSpPr>
        <p:spPr>
          <a:xfrm>
            <a:off x="311700" y="3827025"/>
            <a:ext cx="4811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292929"/>
                </a:solidFill>
                <a:highlight>
                  <a:srgbClr val="FFFFFF"/>
                </a:highlight>
              </a:rPr>
              <a:t>Lreg 		: Regularized loss</a:t>
            </a:r>
            <a:endParaRPr>
              <a:solidFill>
                <a:srgbClr val="292929"/>
              </a:solidFill>
              <a:highlight>
                <a:srgbClr val="FFFFFF"/>
              </a:highlight>
            </a:endParaRPr>
          </a:p>
          <a:p>
            <a:pPr marL="0" lvl="0" indent="0" algn="l" rtl="0">
              <a:spcBef>
                <a:spcPts val="0"/>
              </a:spcBef>
              <a:spcAft>
                <a:spcPts val="0"/>
              </a:spcAft>
              <a:buNone/>
            </a:pPr>
            <a:r>
              <a:rPr lang="en">
                <a:solidFill>
                  <a:srgbClr val="292929"/>
                </a:solidFill>
                <a:highlight>
                  <a:srgbClr val="FFFFFF"/>
                </a:highlight>
              </a:rPr>
              <a:t>E(W) 		: Error term</a:t>
            </a:r>
            <a:endParaRPr>
              <a:solidFill>
                <a:srgbClr val="292929"/>
              </a:solidFill>
              <a:highlight>
                <a:srgbClr val="FFFFFF"/>
              </a:highlight>
            </a:endParaRPr>
          </a:p>
          <a:p>
            <a:pPr marL="0" lvl="0" indent="0" algn="l" rtl="0">
              <a:spcBef>
                <a:spcPts val="0"/>
              </a:spcBef>
              <a:spcAft>
                <a:spcPts val="0"/>
              </a:spcAft>
              <a:buNone/>
            </a:pPr>
            <a:r>
              <a:rPr lang="en">
                <a:solidFill>
                  <a:srgbClr val="292929"/>
                </a:solidFill>
                <a:highlight>
                  <a:srgbClr val="FFFFFF"/>
                </a:highlight>
              </a:rPr>
              <a:t>λ 		: Hyperparameter</a:t>
            </a:r>
            <a:endParaRPr>
              <a:solidFill>
                <a:srgbClr val="292929"/>
              </a:solidFill>
              <a:highlight>
                <a:srgbClr val="FFFFFF"/>
              </a:highlight>
            </a:endParaRPr>
          </a:p>
          <a:p>
            <a:pPr marL="0" lvl="0" indent="0" algn="l" rtl="0">
              <a:spcBef>
                <a:spcPts val="0"/>
              </a:spcBef>
              <a:spcAft>
                <a:spcPts val="0"/>
              </a:spcAft>
              <a:buNone/>
            </a:pPr>
            <a:r>
              <a:rPr lang="en">
                <a:solidFill>
                  <a:srgbClr val="292929"/>
                </a:solidFill>
                <a:highlight>
                  <a:srgbClr val="FFFFFF"/>
                </a:highlight>
              </a:rPr>
              <a:t>||W||₁ 		: L1 norm of the weights</a:t>
            </a:r>
            <a:endParaRPr/>
          </a:p>
        </p:txBody>
      </p:sp>
      <p:sp>
        <p:nvSpPr>
          <p:cNvPr id="5" name="Google Shape;452;p62">
            <a:extLst>
              <a:ext uri="{FF2B5EF4-FFF2-40B4-BE49-F238E27FC236}">
                <a16:creationId xmlns:a16="http://schemas.microsoft.com/office/drawing/2014/main" id="{1B9E8C9D-F743-C7D7-520C-943F554C35FA}"/>
              </a:ext>
            </a:extLst>
          </p:cNvPr>
          <p:cNvSpPr txBox="1">
            <a:spLocks/>
          </p:cNvSpPr>
          <p:nvPr/>
        </p:nvSpPr>
        <p:spPr>
          <a:xfrm>
            <a:off x="464100" y="5974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Regularization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66"/>
          <p:cNvSpPr txBox="1">
            <a:spLocks noGrp="1"/>
          </p:cNvSpPr>
          <p:nvPr>
            <p:ph type="body" idx="1"/>
          </p:nvPr>
        </p:nvSpPr>
        <p:spPr>
          <a:xfrm>
            <a:off x="311700" y="1152475"/>
            <a:ext cx="8520600" cy="186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rgbClr val="292929"/>
                </a:solidFill>
                <a:highlight>
                  <a:srgbClr val="FFFFFF"/>
                </a:highlight>
              </a:rPr>
              <a:t>L2 Regularization</a:t>
            </a:r>
            <a:endParaRPr sz="1200" b="1">
              <a:solidFill>
                <a:srgbClr val="292929"/>
              </a:solidFill>
              <a:highlight>
                <a:srgbClr val="FFFFFF"/>
              </a:highlight>
            </a:endParaRPr>
          </a:p>
          <a:p>
            <a:pPr marL="457200" lvl="0" indent="-304800" algn="l" rtl="0">
              <a:lnSpc>
                <a:spcPct val="150000"/>
              </a:lnSpc>
              <a:spcBef>
                <a:spcPts val="1200"/>
              </a:spcBef>
              <a:spcAft>
                <a:spcPts val="0"/>
              </a:spcAft>
              <a:buClr>
                <a:srgbClr val="292929"/>
              </a:buClr>
              <a:buSzPts val="1200"/>
              <a:buChar char="●"/>
            </a:pPr>
            <a:r>
              <a:rPr lang="en" sz="1200">
                <a:solidFill>
                  <a:srgbClr val="292929"/>
                </a:solidFill>
                <a:highlight>
                  <a:srgbClr val="FFFFFF"/>
                </a:highlight>
              </a:rPr>
              <a:t>L2 Regularization adds the squared L2 norm of the weights to the cost/loss/objective function.</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It leads to smaller weights. </a:t>
            </a:r>
            <a:endParaRPr sz="1200">
              <a:solidFill>
                <a:srgbClr val="292929"/>
              </a:solidFill>
              <a:highlight>
                <a:srgbClr val="FFFFFF"/>
              </a:highlight>
            </a:endParaRPr>
          </a:p>
          <a:p>
            <a:pPr marL="457200" lvl="0" indent="-304800" algn="l" rtl="0">
              <a:lnSpc>
                <a:spcPct val="150000"/>
              </a:lnSpc>
              <a:spcBef>
                <a:spcPts val="0"/>
              </a:spcBef>
              <a:spcAft>
                <a:spcPts val="0"/>
              </a:spcAft>
              <a:buClr>
                <a:srgbClr val="292929"/>
              </a:buClr>
              <a:buSzPts val="1200"/>
              <a:buChar char="●"/>
            </a:pPr>
            <a:r>
              <a:rPr lang="en" sz="1200">
                <a:solidFill>
                  <a:srgbClr val="292929"/>
                </a:solidFill>
                <a:highlight>
                  <a:srgbClr val="FFFFFF"/>
                </a:highlight>
              </a:rPr>
              <a:t>It is also sometimes referred to as weight decay </a:t>
            </a:r>
            <a:endParaRPr sz="1200">
              <a:solidFill>
                <a:srgbClr val="292929"/>
              </a:solidFill>
              <a:highlight>
                <a:srgbClr val="FFFFFF"/>
              </a:highlight>
            </a:endParaRPr>
          </a:p>
        </p:txBody>
      </p:sp>
      <p:pic>
        <p:nvPicPr>
          <p:cNvPr id="484" name="Google Shape;484;p66"/>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485" name="Google Shape;485;p66"/>
          <p:cNvPicPr preferRelativeResize="0"/>
          <p:nvPr/>
        </p:nvPicPr>
        <p:blipFill>
          <a:blip r:embed="rId4">
            <a:alphaModFix/>
          </a:blip>
          <a:stretch>
            <a:fillRect/>
          </a:stretch>
        </p:blipFill>
        <p:spPr>
          <a:xfrm>
            <a:off x="2989500" y="2571750"/>
            <a:ext cx="3307224" cy="800475"/>
          </a:xfrm>
          <a:prstGeom prst="rect">
            <a:avLst/>
          </a:prstGeom>
          <a:noFill/>
          <a:ln>
            <a:noFill/>
          </a:ln>
        </p:spPr>
      </p:pic>
      <p:sp>
        <p:nvSpPr>
          <p:cNvPr id="486" name="Google Shape;486;p66"/>
          <p:cNvSpPr txBox="1"/>
          <p:nvPr/>
        </p:nvSpPr>
        <p:spPr>
          <a:xfrm>
            <a:off x="311700" y="3949450"/>
            <a:ext cx="3913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92929"/>
                </a:solidFill>
                <a:highlight>
                  <a:srgbClr val="FFFFFF"/>
                </a:highlight>
              </a:rPr>
              <a:t>Lreg 		: Regularized loss </a:t>
            </a:r>
            <a:endParaRPr sz="1200">
              <a:solidFill>
                <a:srgbClr val="292929"/>
              </a:solidFill>
              <a:highlight>
                <a:srgbClr val="FFFFFF"/>
              </a:highlight>
            </a:endParaRPr>
          </a:p>
          <a:p>
            <a:pPr marL="0" lvl="0" indent="0" algn="l" rtl="0">
              <a:spcBef>
                <a:spcPts val="0"/>
              </a:spcBef>
              <a:spcAft>
                <a:spcPts val="0"/>
              </a:spcAft>
              <a:buNone/>
            </a:pPr>
            <a:r>
              <a:rPr lang="en" sz="1200">
                <a:solidFill>
                  <a:srgbClr val="292929"/>
                </a:solidFill>
                <a:highlight>
                  <a:srgbClr val="FFFFFF"/>
                </a:highlight>
              </a:rPr>
              <a:t>E(W) 		: Error term</a:t>
            </a:r>
            <a:endParaRPr sz="1200">
              <a:solidFill>
                <a:srgbClr val="292929"/>
              </a:solidFill>
              <a:highlight>
                <a:srgbClr val="FFFFFF"/>
              </a:highlight>
            </a:endParaRPr>
          </a:p>
          <a:p>
            <a:pPr marL="0" lvl="0" indent="0" algn="l" rtl="0">
              <a:spcBef>
                <a:spcPts val="0"/>
              </a:spcBef>
              <a:spcAft>
                <a:spcPts val="0"/>
              </a:spcAft>
              <a:buNone/>
            </a:pPr>
            <a:r>
              <a:rPr lang="en" sz="1200">
                <a:solidFill>
                  <a:srgbClr val="292929"/>
                </a:solidFill>
                <a:highlight>
                  <a:srgbClr val="FFFFFF"/>
                </a:highlight>
              </a:rPr>
              <a:t>λ 		: Hyperparameter </a:t>
            </a:r>
            <a:endParaRPr sz="1200">
              <a:solidFill>
                <a:srgbClr val="292929"/>
              </a:solidFill>
              <a:highlight>
                <a:srgbClr val="FFFFFF"/>
              </a:highlight>
            </a:endParaRPr>
          </a:p>
          <a:p>
            <a:pPr marL="0" lvl="0" indent="0" algn="l" rtl="0">
              <a:spcBef>
                <a:spcPts val="0"/>
              </a:spcBef>
              <a:spcAft>
                <a:spcPts val="0"/>
              </a:spcAft>
              <a:buNone/>
            </a:pPr>
            <a:r>
              <a:rPr lang="en" sz="1200">
                <a:solidFill>
                  <a:srgbClr val="292929"/>
                </a:solidFill>
                <a:highlight>
                  <a:srgbClr val="FFFFFF"/>
                </a:highlight>
              </a:rPr>
              <a:t>||W||₂ 		: L2 norm of the weights</a:t>
            </a:r>
            <a:endParaRPr sz="1200"/>
          </a:p>
        </p:txBody>
      </p:sp>
      <p:sp>
        <p:nvSpPr>
          <p:cNvPr id="4" name="Google Shape;452;p62">
            <a:extLst>
              <a:ext uri="{FF2B5EF4-FFF2-40B4-BE49-F238E27FC236}">
                <a16:creationId xmlns:a16="http://schemas.microsoft.com/office/drawing/2014/main" id="{DF4B2EED-3545-FE44-C191-3AEE8C075E2E}"/>
              </a:ext>
            </a:extLst>
          </p:cNvPr>
          <p:cNvSpPr txBox="1">
            <a:spLocks/>
          </p:cNvSpPr>
          <p:nvPr/>
        </p:nvSpPr>
        <p:spPr>
          <a:xfrm>
            <a:off x="464100" y="5974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Regularization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Dropout </a:t>
            </a:r>
            <a:endParaRPr b="1"/>
          </a:p>
        </p:txBody>
      </p:sp>
      <p:sp>
        <p:nvSpPr>
          <p:cNvPr id="492" name="Google Shape;492;p67"/>
          <p:cNvSpPr txBox="1">
            <a:spLocks noGrp="1"/>
          </p:cNvSpPr>
          <p:nvPr>
            <p:ph type="body" idx="1"/>
          </p:nvPr>
        </p:nvSpPr>
        <p:spPr>
          <a:xfrm>
            <a:off x="352525" y="1162675"/>
            <a:ext cx="8520600" cy="3416400"/>
          </a:xfrm>
          <a:prstGeom prst="rect">
            <a:avLst/>
          </a:prstGeom>
        </p:spPr>
        <p:txBody>
          <a:bodyPr spcFirstLastPara="1" wrap="square" lIns="91425" tIns="91425" rIns="91425" bIns="91425" anchor="t" anchorCtr="0">
            <a:normAutofit/>
          </a:bodyPr>
          <a:lstStyle/>
          <a:p>
            <a:pPr marL="457200" lvl="0" indent="-304800" algn="l" rtl="0">
              <a:lnSpc>
                <a:spcPct val="150000"/>
              </a:lnSpc>
              <a:spcBef>
                <a:spcPts val="1000"/>
              </a:spcBef>
              <a:spcAft>
                <a:spcPts val="0"/>
              </a:spcAft>
              <a:buClr>
                <a:schemeClr val="dk1"/>
              </a:buClr>
              <a:buSzPts val="1200"/>
              <a:buChar char="●"/>
            </a:pPr>
            <a:r>
              <a:rPr lang="en" sz="1200">
                <a:solidFill>
                  <a:schemeClr val="dk1"/>
                </a:solidFill>
                <a:highlight>
                  <a:srgbClr val="FFFFFF"/>
                </a:highlight>
              </a:rPr>
              <a:t>Dropout is a technique that drops neurons from the neural network or ‘ignores’ them during training.</a:t>
            </a:r>
            <a:endParaRPr sz="1200">
              <a:solidFill>
                <a:schemeClr val="dk1"/>
              </a:solidFill>
              <a:highlight>
                <a:srgbClr val="FFFFFF"/>
              </a:highlight>
            </a:endParaRPr>
          </a:p>
          <a:p>
            <a:pPr marL="457200" lvl="0" indent="-304800" algn="l" rtl="0">
              <a:lnSpc>
                <a:spcPct val="150000"/>
              </a:lnSpc>
              <a:spcBef>
                <a:spcPts val="1200"/>
              </a:spcBef>
              <a:spcAft>
                <a:spcPts val="0"/>
              </a:spcAft>
              <a:buClr>
                <a:schemeClr val="dk1"/>
              </a:buClr>
              <a:buSzPts val="1200"/>
              <a:buChar char="●"/>
            </a:pPr>
            <a:r>
              <a:rPr lang="en" sz="1200">
                <a:solidFill>
                  <a:schemeClr val="dk1"/>
                </a:solidFill>
                <a:highlight>
                  <a:srgbClr val="FFFFFF"/>
                </a:highlight>
              </a:rPr>
              <a:t>After every iteration, different sets of neurons are activated, to prevent some neurons from dominating the process.  </a:t>
            </a:r>
            <a:endParaRPr sz="1200">
              <a:solidFill>
                <a:schemeClr val="dk1"/>
              </a:solidFill>
              <a:highlight>
                <a:srgbClr val="FFFFFF"/>
              </a:highlight>
            </a:endParaRPr>
          </a:p>
          <a:p>
            <a:pPr marL="457200" lvl="0" indent="-304800" algn="l" rtl="0">
              <a:lnSpc>
                <a:spcPct val="150000"/>
              </a:lnSpc>
              <a:spcBef>
                <a:spcPts val="1000"/>
              </a:spcBef>
              <a:spcAft>
                <a:spcPts val="1200"/>
              </a:spcAft>
              <a:buClr>
                <a:schemeClr val="dk1"/>
              </a:buClr>
              <a:buSzPts val="1200"/>
              <a:buChar char="●"/>
            </a:pPr>
            <a:r>
              <a:rPr lang="en" sz="1200">
                <a:solidFill>
                  <a:schemeClr val="dk1"/>
                </a:solidFill>
                <a:highlight>
                  <a:srgbClr val="FFFFFF"/>
                </a:highlight>
              </a:rPr>
              <a:t>Dropout helps us to prevent overfitting, and allows for the rise of deeper and bigger network architectures that can make good predictions on data the network has not seen before.</a:t>
            </a:r>
            <a:endParaRPr sz="1200">
              <a:solidFill>
                <a:schemeClr val="dk1"/>
              </a:solidFill>
              <a:highlight>
                <a:srgbClr val="FFFFFF"/>
              </a:highlight>
            </a:endParaRPr>
          </a:p>
        </p:txBody>
      </p:sp>
      <p:pic>
        <p:nvPicPr>
          <p:cNvPr id="493" name="Google Shape;493;p67"/>
          <p:cNvPicPr preferRelativeResize="0"/>
          <p:nvPr/>
        </p:nvPicPr>
        <p:blipFill>
          <a:blip r:embed="rId3">
            <a:alphaModFix/>
          </a:blip>
          <a:stretch>
            <a:fillRect/>
          </a:stretch>
        </p:blipFill>
        <p:spPr>
          <a:xfrm>
            <a:off x="2245175" y="2719000"/>
            <a:ext cx="4097375" cy="2087750"/>
          </a:xfrm>
          <a:prstGeom prst="rect">
            <a:avLst/>
          </a:prstGeom>
          <a:noFill/>
          <a:ln>
            <a:noFill/>
          </a:ln>
        </p:spPr>
      </p:pic>
      <p:pic>
        <p:nvPicPr>
          <p:cNvPr id="494" name="Google Shape;494;p67"/>
          <p:cNvPicPr preferRelativeResize="0"/>
          <p:nvPr/>
        </p:nvPicPr>
        <p:blipFill>
          <a:blip r:embed="rId4">
            <a:alphaModFix/>
          </a:blip>
          <a:stretch>
            <a:fillRect/>
          </a:stretch>
        </p:blipFill>
        <p:spPr>
          <a:xfrm>
            <a:off x="8314649" y="120199"/>
            <a:ext cx="710875" cy="71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93" name="Google Shape;93;p18"/>
          <p:cNvSpPr txBox="1">
            <a:spLocks noGrp="1"/>
          </p:cNvSpPr>
          <p:nvPr>
            <p:ph type="body" idx="1"/>
          </p:nvPr>
        </p:nvSpPr>
        <p:spPr>
          <a:xfrm>
            <a:off x="311700" y="1152475"/>
            <a:ext cx="4148100" cy="34164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chemeClr val="dk1"/>
                </a:solidFill>
                <a:highlight>
                  <a:srgbClr val="FFFFFF"/>
                </a:highlight>
                <a:latin typeface="Roboto"/>
                <a:ea typeface="Roboto"/>
                <a:cs typeface="Roboto"/>
                <a:sym typeface="Roboto"/>
              </a:rPr>
              <a:t>Music Industry</a:t>
            </a:r>
            <a:endParaRPr sz="1700" b="1">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Deep learning can learn the notes, structures, and patterns of music and start producing music independently.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Deep Learning-based generative models such as WaveNet can be used to develop raw audio.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Long Short Term Memory Network helps to generate music automatically.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allows us to train a system to develop music by teaching music theory fundamentals, generating music samples, and studying music</a:t>
            </a:r>
            <a:endParaRPr>
              <a:solidFill>
                <a:schemeClr val="dk1"/>
              </a:solidFill>
            </a:endParaRPr>
          </a:p>
        </p:txBody>
      </p:sp>
      <p:pic>
        <p:nvPicPr>
          <p:cNvPr id="94" name="Google Shape;94;p18"/>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95" name="Google Shape;95;p18"/>
          <p:cNvPicPr preferRelativeResize="0"/>
          <p:nvPr/>
        </p:nvPicPr>
        <p:blipFill rotWithShape="1">
          <a:blip r:embed="rId4">
            <a:alphaModFix/>
          </a:blip>
          <a:srcRect l="13974" r="18219"/>
          <a:stretch/>
        </p:blipFill>
        <p:spPr>
          <a:xfrm>
            <a:off x="5449100" y="1017725"/>
            <a:ext cx="2674376" cy="1953350"/>
          </a:xfrm>
          <a:prstGeom prst="rect">
            <a:avLst/>
          </a:prstGeom>
          <a:noFill/>
          <a:ln>
            <a:noFill/>
          </a:ln>
        </p:spPr>
      </p:pic>
      <p:pic>
        <p:nvPicPr>
          <p:cNvPr id="96" name="Google Shape;96;p18" descr="Jazz music generated with a Long short-term memory (LSTM) Network" title="A.I. generate jazz music with deep learning">
            <a:hlinkClick r:id="rId5"/>
          </p:cNvPr>
          <p:cNvPicPr preferRelativeResize="0"/>
          <p:nvPr/>
        </p:nvPicPr>
        <p:blipFill>
          <a:blip r:embed="rId6">
            <a:alphaModFix/>
          </a:blip>
          <a:stretch>
            <a:fillRect/>
          </a:stretch>
        </p:blipFill>
        <p:spPr>
          <a:xfrm>
            <a:off x="4459800" y="3359450"/>
            <a:ext cx="2167574" cy="1625675"/>
          </a:xfrm>
          <a:prstGeom prst="rect">
            <a:avLst/>
          </a:prstGeom>
          <a:noFill/>
          <a:ln>
            <a:noFill/>
          </a:ln>
        </p:spPr>
      </p:pic>
      <p:pic>
        <p:nvPicPr>
          <p:cNvPr id="97" name="Google Shape;97;p18" descr="This piece is a harmonization generated using DeepBach, a deep learning tool for automatic generation of chorales in Bach's style, in the framework of the ERC-funded Flow Machines project led by François Pachet. &#10;For more information see:&#10;&#10;http://www.flow-machines.com/deepbach-polyphonic-music-generation-bach-chorales//&#10;&#10;If you want to see if you are able to distinguish Bach from DeepBach try out this test: http://www.flow-machines.com:3010/&#10;&#10;DeepBach is developed by Gaëtan Hadjeres,  Sony CSL and LIP6 (UPMC/CNRS).&#10;Performed by Emmanuel Deruty using Küng recorders&#10;&#10; Flow Machines project is funded by the European Research Council under the Seventh Framework Programme / ERC Grant Agreement n. 291156" title="DeepBach: harmonization in the style of Bach generated using deep learning">
            <a:hlinkClick r:id="rId7"/>
          </p:cNvPr>
          <p:cNvPicPr preferRelativeResize="0"/>
          <p:nvPr/>
        </p:nvPicPr>
        <p:blipFill>
          <a:blip r:embed="rId8">
            <a:alphaModFix/>
          </a:blip>
          <a:stretch>
            <a:fillRect/>
          </a:stretch>
        </p:blipFill>
        <p:spPr>
          <a:xfrm>
            <a:off x="6736175" y="3359450"/>
            <a:ext cx="2096125" cy="162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103" name="Google Shape;103;p19"/>
          <p:cNvSpPr txBox="1">
            <a:spLocks noGrp="1"/>
          </p:cNvSpPr>
          <p:nvPr>
            <p:ph type="body" idx="1"/>
          </p:nvPr>
        </p:nvSpPr>
        <p:spPr>
          <a:xfrm>
            <a:off x="311700" y="1152475"/>
            <a:ext cx="4617600" cy="34164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chemeClr val="dk1"/>
                </a:solidFill>
                <a:highlight>
                  <a:srgbClr val="FFFFFF"/>
                </a:highlight>
                <a:latin typeface="Roboto"/>
                <a:ea typeface="Roboto"/>
                <a:cs typeface="Roboto"/>
                <a:sym typeface="Roboto"/>
              </a:rPr>
              <a:t>Self Driving Cars</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Deep learning decides to act and respond using millions of data sets and training.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They have operational sensors for calculating adjacent objects.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Deep learning  manoeuvre through traffic using data from its camera, sensors, geo-mapping, and sophisticated models.</a:t>
            </a:r>
            <a:endParaRPr sz="1200">
              <a:solidFill>
                <a:schemeClr val="dk1"/>
              </a:solidFill>
              <a:highlight>
                <a:srgbClr val="FFFFFF"/>
              </a:highlight>
              <a:latin typeface="Roboto"/>
              <a:ea typeface="Roboto"/>
              <a:cs typeface="Roboto"/>
              <a:sym typeface="Roboto"/>
            </a:endParaRPr>
          </a:p>
        </p:txBody>
      </p:sp>
      <p:pic>
        <p:nvPicPr>
          <p:cNvPr id="104" name="Google Shape;104;p19"/>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05" name="Google Shape;105;p19"/>
          <p:cNvPicPr preferRelativeResize="0"/>
          <p:nvPr/>
        </p:nvPicPr>
        <p:blipFill>
          <a:blip r:embed="rId4">
            <a:alphaModFix/>
          </a:blip>
          <a:stretch>
            <a:fillRect/>
          </a:stretch>
        </p:blipFill>
        <p:spPr>
          <a:xfrm>
            <a:off x="6623685" y="3556200"/>
            <a:ext cx="2401840" cy="1501150"/>
          </a:xfrm>
          <a:prstGeom prst="rect">
            <a:avLst/>
          </a:prstGeom>
          <a:noFill/>
          <a:ln>
            <a:noFill/>
          </a:ln>
        </p:spPr>
      </p:pic>
      <p:pic>
        <p:nvPicPr>
          <p:cNvPr id="106" name="Google Shape;106;p19"/>
          <p:cNvPicPr preferRelativeResize="0"/>
          <p:nvPr/>
        </p:nvPicPr>
        <p:blipFill>
          <a:blip r:embed="rId5">
            <a:alphaModFix/>
          </a:blip>
          <a:stretch>
            <a:fillRect/>
          </a:stretch>
        </p:blipFill>
        <p:spPr>
          <a:xfrm>
            <a:off x="647600" y="3556199"/>
            <a:ext cx="5821351" cy="1501150"/>
          </a:xfrm>
          <a:prstGeom prst="rect">
            <a:avLst/>
          </a:prstGeom>
          <a:noFill/>
          <a:ln>
            <a:noFill/>
          </a:ln>
        </p:spPr>
      </p:pic>
      <p:pic>
        <p:nvPicPr>
          <p:cNvPr id="107" name="Google Shape;107;p19" descr="This video shows what Tesla Autopilot's neural network sees on the road. Tesla says the system relies on per-camera networks to analyze raw images to perform semantic segmentation, object detection and monocular depth estimation. It employes birds-eye-view networks to take a video from all cameras to output the road layout, static infrastructure and 3D objects directly in the top-down view.&#10;&#10;𝗩𝗶𝘀𝗶𝘁 𝗼𝘂𝗿 𝘄𝗲𝗯𝘀𝗶𝘁𝗲 ►  https://www.carscoops.com/&#10;&#10;-------------------------------------------------------------------------------------------&#10;𝗙𝗼𝗹𝗹𝗼𝘄 𝗖𝗮𝗿𝗦𝗰𝗼𝗼𝗽𝘀 𝗼𝗻 𝗦𝗼𝗰𝗶𝗮𝗹 𝗠𝗲𝗱𝗶𝗮:&#10;-------------------------------------------------------------------------------------------&#10;&#10;Google News ►  http://goo.gl/WsxLbg &#10;&#10;Youtube ►  https://www.youtube.com/user/carscoops&#10;&#10;Facebook ►  https://www.facebook.com/Carscoopscom/ &#10;&#10;Twitter ►  https://twitter.com/Carscoop &#10;&#10;Instagram ►  https://www.instagram.com/carscoop/&#10;&#10;-------------------------------------------------------------------------------------------" title="This Is What Tesla's Autopilot Sees On The Road">
            <a:hlinkClick r:id="rId6"/>
          </p:cNvPr>
          <p:cNvPicPr preferRelativeResize="0"/>
          <p:nvPr/>
        </p:nvPicPr>
        <p:blipFill>
          <a:blip r:embed="rId7">
            <a:alphaModFix/>
          </a:blip>
          <a:stretch>
            <a:fillRect/>
          </a:stretch>
        </p:blipFill>
        <p:spPr>
          <a:xfrm>
            <a:off x="5714642" y="1174025"/>
            <a:ext cx="2967809" cy="22258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113" name="Google Shape;113;p20"/>
          <p:cNvSpPr txBox="1">
            <a:spLocks noGrp="1"/>
          </p:cNvSpPr>
          <p:nvPr>
            <p:ph type="body" idx="1"/>
          </p:nvPr>
        </p:nvSpPr>
        <p:spPr>
          <a:xfrm>
            <a:off x="311700" y="1152475"/>
            <a:ext cx="36174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1000"/>
              </a:spcBef>
              <a:spcAft>
                <a:spcPts val="0"/>
              </a:spcAft>
              <a:buNone/>
            </a:pPr>
            <a:r>
              <a:rPr lang="en" sz="1700" b="1">
                <a:solidFill>
                  <a:schemeClr val="dk1"/>
                </a:solidFill>
                <a:highlight>
                  <a:srgbClr val="FFFFFF"/>
                </a:highlight>
                <a:latin typeface="Roboto"/>
                <a:ea typeface="Roboto"/>
                <a:cs typeface="Roboto"/>
                <a:sym typeface="Roboto"/>
              </a:rPr>
              <a:t>Natural Language Processing</a:t>
            </a:r>
            <a:endParaRPr sz="1700" b="1">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is the procedure for allowing robots to study and comprehend human language. </a:t>
            </a:r>
            <a:endParaRPr sz="1200">
              <a:solidFill>
                <a:schemeClr val="dk1"/>
              </a:solidFill>
              <a:highlight>
                <a:srgbClr val="FFFFFF"/>
              </a:highlight>
              <a:latin typeface="Roboto"/>
              <a:ea typeface="Roboto"/>
              <a:cs typeface="Roboto"/>
              <a:sym typeface="Roboto"/>
            </a:endParaRPr>
          </a:p>
          <a:p>
            <a:pPr marL="457200" lvl="0" indent="-304800" algn="l" rtl="0">
              <a:lnSpc>
                <a:spcPct val="100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Many of the challenges associated with comprehending human language are being addressed by Deep Learning-based NLP by teaching computers (Autoencoders and Distributed Representation) to provide suitable responses to linguistic inputs.</a:t>
            </a:r>
            <a:endParaRPr sz="1200">
              <a:solidFill>
                <a:schemeClr val="dk1"/>
              </a:solidFill>
              <a:highlight>
                <a:srgbClr val="FFFFFF"/>
              </a:highlight>
              <a:latin typeface="Roboto"/>
              <a:ea typeface="Roboto"/>
              <a:cs typeface="Roboto"/>
              <a:sym typeface="Roboto"/>
            </a:endParaRPr>
          </a:p>
          <a:p>
            <a:pPr marL="0" lvl="0" indent="0" algn="l" rtl="0">
              <a:lnSpc>
                <a:spcPct val="100000"/>
              </a:lnSpc>
              <a:spcBef>
                <a:spcPts val="1000"/>
              </a:spcBef>
              <a:spcAft>
                <a:spcPts val="0"/>
              </a:spcAft>
              <a:buNone/>
            </a:pPr>
            <a:endParaRPr sz="1200">
              <a:solidFill>
                <a:schemeClr val="dk1"/>
              </a:solidFill>
              <a:highlight>
                <a:srgbClr val="FFFFFF"/>
              </a:highlight>
              <a:latin typeface="Roboto"/>
              <a:ea typeface="Roboto"/>
              <a:cs typeface="Roboto"/>
              <a:sym typeface="Roboto"/>
            </a:endParaRPr>
          </a:p>
        </p:txBody>
      </p:sp>
      <p:pic>
        <p:nvPicPr>
          <p:cNvPr id="114" name="Google Shape;114;p20"/>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15" name="Google Shape;115;p20"/>
          <p:cNvPicPr preferRelativeResize="0"/>
          <p:nvPr/>
        </p:nvPicPr>
        <p:blipFill>
          <a:blip r:embed="rId4">
            <a:alphaModFix/>
          </a:blip>
          <a:stretch>
            <a:fillRect/>
          </a:stretch>
        </p:blipFill>
        <p:spPr>
          <a:xfrm>
            <a:off x="517675" y="3612700"/>
            <a:ext cx="2418748" cy="1269849"/>
          </a:xfrm>
          <a:prstGeom prst="rect">
            <a:avLst/>
          </a:prstGeom>
          <a:noFill/>
          <a:ln>
            <a:noFill/>
          </a:ln>
        </p:spPr>
      </p:pic>
      <p:pic>
        <p:nvPicPr>
          <p:cNvPr id="116" name="Google Shape;116;p20" descr="Announcement 📢 ! &#10;&#10;Our emotion detection from text product (v1.0) has been finished! You can see a demo here!" title="Emotion Detection from Text [English][v1.0]">
            <a:hlinkClick r:id="rId5"/>
          </p:cNvPr>
          <p:cNvPicPr preferRelativeResize="0"/>
          <p:nvPr/>
        </p:nvPicPr>
        <p:blipFill>
          <a:blip r:embed="rId6">
            <a:alphaModFix/>
          </a:blip>
          <a:stretch>
            <a:fillRect/>
          </a:stretch>
        </p:blipFill>
        <p:spPr>
          <a:xfrm>
            <a:off x="3929100" y="1216700"/>
            <a:ext cx="4942260" cy="3706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Application of Deep Learning</a:t>
            </a:r>
            <a:endParaRPr/>
          </a:p>
        </p:txBody>
      </p:sp>
      <p:sp>
        <p:nvSpPr>
          <p:cNvPr id="122" name="Google Shape;122;p21"/>
          <p:cNvSpPr txBox="1">
            <a:spLocks noGrp="1"/>
          </p:cNvSpPr>
          <p:nvPr>
            <p:ph type="body" idx="1"/>
          </p:nvPr>
        </p:nvSpPr>
        <p:spPr>
          <a:xfrm>
            <a:off x="311700" y="1152475"/>
            <a:ext cx="4617600" cy="34164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r>
              <a:rPr lang="en" sz="1700" b="1">
                <a:solidFill>
                  <a:schemeClr val="dk1"/>
                </a:solidFill>
                <a:highlight>
                  <a:srgbClr val="FFFFFF"/>
                </a:highlight>
                <a:latin typeface="Roboto"/>
                <a:ea typeface="Roboto"/>
                <a:cs typeface="Roboto"/>
                <a:sym typeface="Roboto"/>
              </a:rPr>
              <a:t>Visual Recognition</a:t>
            </a:r>
            <a:endParaRPr sz="1700" b="1">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With help of deep learning, Images may be sorted using it based on places recognised in pictures, faces, a mix of individuals, events, dates, and so on. </a:t>
            </a:r>
            <a:endParaRPr sz="1200">
              <a:solidFill>
                <a:schemeClr val="dk1"/>
              </a:solidFill>
              <a:highlight>
                <a:srgbClr val="FFFFFF"/>
              </a:highlight>
              <a:latin typeface="Roboto"/>
              <a:ea typeface="Roboto"/>
              <a:cs typeface="Roboto"/>
              <a:sym typeface="Roboto"/>
            </a:endParaRPr>
          </a:p>
          <a:p>
            <a:pPr marL="457200" lvl="0" indent="-304800" algn="l" rtl="0">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To detect aspects when searching for a certain photo in a library, state-of-the-art visual recognition algorithms with various levels from basic to advanced are required. </a:t>
            </a:r>
            <a:endParaRPr>
              <a:solidFill>
                <a:schemeClr val="dk1"/>
              </a:solidFill>
            </a:endParaRPr>
          </a:p>
        </p:txBody>
      </p:sp>
      <p:pic>
        <p:nvPicPr>
          <p:cNvPr id="123" name="Google Shape;123;p21"/>
          <p:cNvPicPr preferRelativeResize="0"/>
          <p:nvPr/>
        </p:nvPicPr>
        <p:blipFill>
          <a:blip r:embed="rId3">
            <a:alphaModFix/>
          </a:blip>
          <a:stretch>
            <a:fillRect/>
          </a:stretch>
        </p:blipFill>
        <p:spPr>
          <a:xfrm>
            <a:off x="8314649" y="120199"/>
            <a:ext cx="710875" cy="710850"/>
          </a:xfrm>
          <a:prstGeom prst="rect">
            <a:avLst/>
          </a:prstGeom>
          <a:noFill/>
          <a:ln>
            <a:noFill/>
          </a:ln>
        </p:spPr>
      </p:pic>
      <p:pic>
        <p:nvPicPr>
          <p:cNvPr id="124" name="Google Shape;124;p21"/>
          <p:cNvPicPr preferRelativeResize="0"/>
          <p:nvPr/>
        </p:nvPicPr>
        <p:blipFill>
          <a:blip r:embed="rId4">
            <a:alphaModFix/>
          </a:blip>
          <a:stretch>
            <a:fillRect/>
          </a:stretch>
        </p:blipFill>
        <p:spPr>
          <a:xfrm>
            <a:off x="4929300" y="1241575"/>
            <a:ext cx="3909900" cy="220212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3184</Words>
  <Application>Microsoft Macintosh PowerPoint</Application>
  <PresentationFormat>On-screen Show (16:9)</PresentationFormat>
  <Paragraphs>355</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Roboto</vt:lpstr>
      <vt:lpstr>Simple Light</vt:lpstr>
      <vt:lpstr>PowerPoint Presentation</vt:lpstr>
      <vt:lpstr>Application of Deep Learning</vt:lpstr>
      <vt:lpstr>Application of Deep Learning</vt:lpstr>
      <vt:lpstr>Application of Deep Learning</vt:lpstr>
      <vt:lpstr>Application of Deep Learning</vt:lpstr>
      <vt:lpstr>Application of Deep Learning</vt:lpstr>
      <vt:lpstr>Application of Deep Learning</vt:lpstr>
      <vt:lpstr>Application of Deep Learning</vt:lpstr>
      <vt:lpstr>Application of Deep Learning</vt:lpstr>
      <vt:lpstr>Most Common Deep Learning Methods</vt:lpstr>
      <vt:lpstr>Multilayer Perceptrons (MLPs)</vt:lpstr>
      <vt:lpstr>Convolutional Neural Networks (CNNs)</vt:lpstr>
      <vt:lpstr>Convolutional Neural Networks (CNNs)</vt:lpstr>
      <vt:lpstr>Convolutional Neural Networks (CNNs)</vt:lpstr>
      <vt:lpstr>Recurrent Neural Networks (RNNs)</vt:lpstr>
      <vt:lpstr>Recurrent Neural Networks (RNNs)</vt:lpstr>
      <vt:lpstr>Generative Adversarial Networks (GANs)</vt:lpstr>
      <vt:lpstr>Generative Adversarial Networks (GANs)</vt:lpstr>
      <vt:lpstr>Deep Reinforcement Learning (DRL)</vt:lpstr>
      <vt:lpstr>Deep Reinforcement Learning (DRL) </vt:lpstr>
      <vt:lpstr>Deep Reinforcement Learning (DRL) </vt:lpstr>
      <vt:lpstr>Deep Reinforcement Learning (DRL) </vt:lpstr>
      <vt:lpstr>What is deep learning?</vt:lpstr>
      <vt:lpstr>How does our brain works?</vt:lpstr>
      <vt:lpstr>How does deep learning works?</vt:lpstr>
      <vt:lpstr>How does deep learning works?</vt:lpstr>
      <vt:lpstr>What is weight in Deep Learning?</vt:lpstr>
      <vt:lpstr>What is bias in Deep Learning?</vt:lpstr>
      <vt:lpstr>Forward Propagation </vt:lpstr>
      <vt:lpstr>Backward propagation</vt:lpstr>
      <vt:lpstr>Forward Propagation and Backward Propagation</vt:lpstr>
      <vt:lpstr>Loss Function</vt:lpstr>
      <vt:lpstr>Loss Function</vt:lpstr>
      <vt:lpstr>Gradient Descent</vt:lpstr>
      <vt:lpstr>Gradient Descent</vt:lpstr>
      <vt:lpstr>Local minima and saddle points</vt:lpstr>
      <vt:lpstr>Local minima and saddle points</vt:lpstr>
      <vt:lpstr>Vanishing Gradient and Exploding Gradient</vt:lpstr>
      <vt:lpstr>Activation Function - Sigmoid Function</vt:lpstr>
      <vt:lpstr>Activation Function - Sigmoid Function</vt:lpstr>
      <vt:lpstr>Activation Function - Softmax Function</vt:lpstr>
      <vt:lpstr>Activation Function - Softmax Function</vt:lpstr>
      <vt:lpstr>Activation Function - Tanh (Hyperbolic Tangent) Function </vt:lpstr>
      <vt:lpstr>Activation Function - Tanh (Hyperbolic Tangent) Function</vt:lpstr>
      <vt:lpstr>Activation Function - ReLU (Rectified Linear Unit) Function </vt:lpstr>
      <vt:lpstr>Activation Function - ReLU (Rectified Linear Unit) Function</vt:lpstr>
      <vt:lpstr>Underfitting and Overfitting</vt:lpstr>
      <vt:lpstr>Underfitting and Overfitting</vt:lpstr>
      <vt:lpstr>How to handle underfitting?</vt:lpstr>
      <vt:lpstr>How to handle overfitting?</vt:lpstr>
      <vt:lpstr>Augmentation</vt:lpstr>
      <vt:lpstr>Early Stopping</vt:lpstr>
      <vt:lpstr>PowerPoint Presentation</vt:lpstr>
      <vt:lpstr>PowerPoint Presentation</vt:lpstr>
      <vt:lpstr>Dropout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Todsavad Tangtortan</cp:lastModifiedBy>
  <cp:revision>1</cp:revision>
  <dcterms:modified xsi:type="dcterms:W3CDTF">2024-04-27T10:04:37Z</dcterms:modified>
</cp:coreProperties>
</file>